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1" r:id="rId1"/>
  </p:sldMasterIdLst>
  <p:notesMasterIdLst>
    <p:notesMasterId r:id="rId21"/>
  </p:notesMasterIdLst>
  <p:handoutMasterIdLst>
    <p:handoutMasterId r:id="rId22"/>
  </p:handoutMasterIdLst>
  <p:sldIdLst>
    <p:sldId id="256" r:id="rId2"/>
    <p:sldId id="260" r:id="rId3"/>
    <p:sldId id="282" r:id="rId4"/>
    <p:sldId id="262" r:id="rId5"/>
    <p:sldId id="283" r:id="rId6"/>
    <p:sldId id="284" r:id="rId7"/>
    <p:sldId id="285" r:id="rId8"/>
    <p:sldId id="286" r:id="rId9"/>
    <p:sldId id="266" r:id="rId10"/>
    <p:sldId id="267" r:id="rId11"/>
    <p:sldId id="287" r:id="rId12"/>
    <p:sldId id="272" r:id="rId13"/>
    <p:sldId id="277" r:id="rId14"/>
    <p:sldId id="288" r:id="rId15"/>
    <p:sldId id="289" r:id="rId16"/>
    <p:sldId id="290" r:id="rId17"/>
    <p:sldId id="292" r:id="rId18"/>
    <p:sldId id="291" r:id="rId19"/>
    <p:sldId id="29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77" autoAdjust="0"/>
  </p:normalViewPr>
  <p:slideViewPr>
    <p:cSldViewPr snapToGrid="0" snapToObjects="1">
      <p:cViewPr varScale="1">
        <p:scale>
          <a:sx n="71" d="100"/>
          <a:sy n="71" d="100"/>
        </p:scale>
        <p:origin x="1714" y="48"/>
      </p:cViewPr>
      <p:guideLst>
        <p:guide orient="horz" pos="1620"/>
        <p:guide pos="2880"/>
      </p:guideLst>
    </p:cSldViewPr>
  </p:slideViewPr>
  <p:notesTextViewPr>
    <p:cViewPr>
      <p:scale>
        <a:sx n="100" d="100"/>
        <a:sy n="100" d="100"/>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0528AC-35C6-6C4E-B12E-CA1B70CEE9D7}" type="datetimeFigureOut">
              <a:rPr lang="en-US" smtClean="0"/>
              <a:t>9/23/2016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E6301D-3D69-4241-B7E9-2C6BB23BACF5}" type="slidenum">
              <a:rPr lang="en-US" smtClean="0"/>
              <a:t>‹#›</a:t>
            </a:fld>
            <a:endParaRPr lang="en-US"/>
          </a:p>
        </p:txBody>
      </p:sp>
    </p:spTree>
    <p:extLst>
      <p:ext uri="{BB962C8B-B14F-4D97-AF65-F5344CB8AC3E}">
        <p14:creationId xmlns:p14="http://schemas.microsoft.com/office/powerpoint/2010/main" val="1168634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465D6-A5AF-6643-AAC8-F1619BFB2655}" type="datetimeFigureOut">
              <a:rPr lang="en-US" smtClean="0"/>
              <a:t>9/23/2016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ED74C-F6EE-344F-AF33-16DD1F606BD7}" type="slidenum">
              <a:rPr lang="en-US" smtClean="0"/>
              <a:t>‹#›</a:t>
            </a:fld>
            <a:endParaRPr lang="en-US"/>
          </a:p>
        </p:txBody>
      </p:sp>
    </p:spTree>
    <p:extLst>
      <p:ext uri="{BB962C8B-B14F-4D97-AF65-F5344CB8AC3E}">
        <p14:creationId xmlns:p14="http://schemas.microsoft.com/office/powerpoint/2010/main" val="2406223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presentation is for outdoor workers. It is designed to be presented by</a:t>
            </a:r>
            <a:r>
              <a:rPr lang="en-US" baseline="0" dirty="0" smtClean="0"/>
              <a:t> supervisors or health and safety practitioners. It </a:t>
            </a:r>
            <a:r>
              <a:rPr lang="en-US" dirty="0" smtClean="0"/>
              <a:t>provides an overview on: what is solar UV, skin cancer and eye conditions associated with solar UV exposure</a:t>
            </a:r>
            <a:r>
              <a:rPr lang="en-US" baseline="0" dirty="0" smtClean="0"/>
              <a:t>, and basic approaches used to manage solar UV exposure of outdoor workers.</a:t>
            </a:r>
            <a:endParaRPr lang="en-US" dirty="0" smtClean="0"/>
          </a:p>
          <a:p>
            <a:endParaRPr lang="en-US" dirty="0"/>
          </a:p>
        </p:txBody>
      </p:sp>
      <p:sp>
        <p:nvSpPr>
          <p:cNvPr id="4" name="Slide Number Placeholder 3"/>
          <p:cNvSpPr>
            <a:spLocks noGrp="1"/>
          </p:cNvSpPr>
          <p:nvPr>
            <p:ph type="sldNum" sz="quarter" idx="10"/>
          </p:nvPr>
        </p:nvSpPr>
        <p:spPr/>
        <p:txBody>
          <a:bodyPr/>
          <a:lstStyle/>
          <a:p>
            <a:fld id="{B70ED74C-F6EE-344F-AF33-16DD1F606BD7}" type="slidenum">
              <a:rPr lang="en-US" smtClean="0"/>
              <a:t>1</a:t>
            </a:fld>
            <a:endParaRPr lang="en-US"/>
          </a:p>
        </p:txBody>
      </p:sp>
    </p:spTree>
    <p:extLst>
      <p:ext uri="{BB962C8B-B14F-4D97-AF65-F5344CB8AC3E}">
        <p14:creationId xmlns:p14="http://schemas.microsoft.com/office/powerpoint/2010/main" val="379752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 exposure can lead to a range of eye conditions. An acute condition, </a:t>
            </a:r>
            <a:r>
              <a:rPr lang="en-US" dirty="0" err="1" smtClean="0"/>
              <a:t>photokeratitis</a:t>
            </a:r>
            <a:r>
              <a:rPr lang="en-US" dirty="0" smtClean="0"/>
              <a:t> (also known as welder flash, or snow blindness) is associated with short-term exposure to high levels of</a:t>
            </a:r>
            <a:r>
              <a:rPr lang="en-US" baseline="0" dirty="0" smtClean="0"/>
              <a:t> UV. For outdoor workers, they are most vulnerable to </a:t>
            </a:r>
            <a:r>
              <a:rPr lang="en-US" baseline="0" dirty="0" err="1" smtClean="0"/>
              <a:t>photokeratitis</a:t>
            </a:r>
            <a:r>
              <a:rPr lang="en-US" baseline="0" dirty="0" smtClean="0"/>
              <a:t> during winter when there is a lot of reflected UV off snow, or when they are working around highly reflective surfaces (e.g. water, sand, metal roofing).</a:t>
            </a:r>
          </a:p>
          <a:p>
            <a:endParaRPr lang="en-US" baseline="0" dirty="0" smtClean="0"/>
          </a:p>
          <a:p>
            <a:r>
              <a:rPr lang="en-US" baseline="0" dirty="0" smtClean="0"/>
              <a:t>In addition to short-term/acute effects, long-term exposure to high levels of solar UV is associated with developing a number of eye conditions. These include:</a:t>
            </a:r>
          </a:p>
          <a:p>
            <a:r>
              <a:rPr lang="en-US" baseline="0" dirty="0" smtClean="0"/>
              <a:t> </a:t>
            </a:r>
            <a:endParaRPr lang="en-US" dirty="0" smtClean="0"/>
          </a:p>
          <a:p>
            <a:r>
              <a:rPr lang="en-US" dirty="0" smtClean="0"/>
              <a:t>Age Related Macular Degeneration – a disease in which the detectors of light and </a:t>
            </a:r>
            <a:r>
              <a:rPr lang="en-US" dirty="0" err="1" smtClean="0"/>
              <a:t>colour</a:t>
            </a:r>
            <a:r>
              <a:rPr lang="en-US" dirty="0" smtClean="0"/>
              <a:t> in our eyes become burned out.</a:t>
            </a:r>
          </a:p>
          <a:p>
            <a:endParaRPr lang="en-US" dirty="0" smtClean="0"/>
          </a:p>
          <a:p>
            <a:r>
              <a:rPr lang="en-US" dirty="0" smtClean="0"/>
              <a:t>Cataracts – a disease which clouds the retina causing blindness</a:t>
            </a:r>
            <a:r>
              <a:rPr lang="en-US" baseline="0" dirty="0" smtClean="0"/>
              <a:t> </a:t>
            </a:r>
            <a:r>
              <a:rPr lang="en-US" dirty="0" smtClean="0"/>
              <a:t>over time, resulting in the gradual onset of symptoms.</a:t>
            </a:r>
          </a:p>
          <a:p>
            <a:endParaRPr lang="en-US" dirty="0" smtClean="0"/>
          </a:p>
          <a:p>
            <a:r>
              <a:rPr lang="en-US" dirty="0" smtClean="0"/>
              <a:t>To</a:t>
            </a:r>
            <a:r>
              <a:rPr lang="en-US" baseline="0" dirty="0" smtClean="0"/>
              <a:t> protect the eyes, w</a:t>
            </a:r>
            <a:r>
              <a:rPr lang="en-US" dirty="0" smtClean="0"/>
              <a:t>ear a hat with a brim and sunglasses (which provide at least 99 per cent UV protection) year-round to reduce exposure to the sun’s harmful rays, which can damage the retina.</a:t>
            </a:r>
          </a:p>
        </p:txBody>
      </p:sp>
      <p:sp>
        <p:nvSpPr>
          <p:cNvPr id="4" name="Slide Number Placeholder 3"/>
          <p:cNvSpPr>
            <a:spLocks noGrp="1"/>
          </p:cNvSpPr>
          <p:nvPr>
            <p:ph type="sldNum" sz="quarter" idx="10"/>
          </p:nvPr>
        </p:nvSpPr>
        <p:spPr/>
        <p:txBody>
          <a:bodyPr/>
          <a:lstStyle/>
          <a:p>
            <a:fld id="{CA157944-CDC3-4EF5-A77B-A80D91880D36}" type="slidenum">
              <a:rPr lang="en-CA" smtClean="0"/>
              <a:t>10</a:t>
            </a:fld>
            <a:endParaRPr lang="en-CA"/>
          </a:p>
        </p:txBody>
      </p:sp>
    </p:spTree>
    <p:extLst>
      <p:ext uri="{BB962C8B-B14F-4D97-AF65-F5344CB8AC3E}">
        <p14:creationId xmlns:p14="http://schemas.microsoft.com/office/powerpoint/2010/main" val="356530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are highlighting </a:t>
            </a:r>
            <a:r>
              <a:rPr lang="en-US" dirty="0" smtClean="0"/>
              <a:t>key facts about occupational</a:t>
            </a:r>
            <a:r>
              <a:rPr lang="en-US" baseline="0" dirty="0" smtClean="0"/>
              <a:t> solar UV exposure to further emphasize the nature/extent of the issue and to also provide tips on how to lower exposure.</a:t>
            </a:r>
          </a:p>
          <a:p>
            <a:endParaRPr lang="en-US" baseline="0" dirty="0" smtClean="0"/>
          </a:p>
        </p:txBody>
      </p:sp>
      <p:sp>
        <p:nvSpPr>
          <p:cNvPr id="4" name="Slide Number Placeholder 3"/>
          <p:cNvSpPr>
            <a:spLocks noGrp="1"/>
          </p:cNvSpPr>
          <p:nvPr>
            <p:ph type="sldNum" sz="quarter" idx="10"/>
          </p:nvPr>
        </p:nvSpPr>
        <p:spPr/>
        <p:txBody>
          <a:bodyPr/>
          <a:lstStyle/>
          <a:p>
            <a:fld id="{4C09BDBF-877F-454E-9FA1-A2839FB443DC}" type="slidenum">
              <a:rPr lang="en-CA" smtClean="0"/>
              <a:t>11</a:t>
            </a:fld>
            <a:endParaRPr lang="en-CA"/>
          </a:p>
        </p:txBody>
      </p:sp>
    </p:spTree>
    <p:extLst>
      <p:ext uri="{BB962C8B-B14F-4D97-AF65-F5344CB8AC3E}">
        <p14:creationId xmlns:p14="http://schemas.microsoft.com/office/powerpoint/2010/main" val="401190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UV Index is a simple measure for describing the level of solar UV radiation being received at a particular location. It varies throughout the day and through the year. Throughout a day, the UV Index peaks between 11am and 3pm. Throughout the year in Canada, the UV Index is generally above 3 between March and October, and is often above 8 between June and August.</a:t>
            </a:r>
          </a:p>
          <a:p>
            <a:endParaRPr lang="en-US" baseline="0" dirty="0" smtClean="0"/>
          </a:p>
          <a:p>
            <a:r>
              <a:rPr lang="en-US" baseline="0" dirty="0" smtClean="0"/>
              <a:t>Based on the UV Index for the day, different levels of protection are recommended.</a:t>
            </a:r>
          </a:p>
          <a:p>
            <a:endParaRPr lang="en-US" baseline="0" dirty="0" smtClean="0"/>
          </a:p>
          <a:p>
            <a:r>
              <a:rPr lang="en-US" baseline="0" dirty="0" smtClean="0"/>
              <a:t>We recommend that a supervisor monitor/be aware of the UV Index for each day and implement appropriate protection measures.</a:t>
            </a:r>
            <a:endParaRPr lang="en-US" dirty="0"/>
          </a:p>
        </p:txBody>
      </p:sp>
      <p:sp>
        <p:nvSpPr>
          <p:cNvPr id="4" name="Slide Number Placeholder 3"/>
          <p:cNvSpPr>
            <a:spLocks noGrp="1"/>
          </p:cNvSpPr>
          <p:nvPr>
            <p:ph type="sldNum" sz="quarter" idx="10"/>
          </p:nvPr>
        </p:nvSpPr>
        <p:spPr/>
        <p:txBody>
          <a:bodyPr/>
          <a:lstStyle/>
          <a:p>
            <a:fld id="{B70ED74C-F6EE-344F-AF33-16DD1F606BD7}" type="slidenum">
              <a:rPr lang="en-US" smtClean="0"/>
              <a:t>12</a:t>
            </a:fld>
            <a:endParaRPr lang="en-US"/>
          </a:p>
        </p:txBody>
      </p:sp>
    </p:spTree>
    <p:extLst>
      <p:ext uri="{BB962C8B-B14F-4D97-AF65-F5344CB8AC3E}">
        <p14:creationId xmlns:p14="http://schemas.microsoft.com/office/powerpoint/2010/main" val="322651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briefly discuss some misconceptions regarding tanning and sunburn.</a:t>
            </a:r>
          </a:p>
          <a:p>
            <a:endParaRPr lang="en-US" dirty="0" smtClean="0"/>
          </a:p>
          <a:p>
            <a:r>
              <a:rPr lang="en-US" dirty="0" smtClean="0"/>
              <a:t>Darker skin does provide some protection</a:t>
            </a:r>
            <a:r>
              <a:rPr lang="en-US" baseline="0" dirty="0" smtClean="0"/>
              <a:t> (in comparison to fair skin),</a:t>
            </a:r>
            <a:r>
              <a:rPr lang="en-US" dirty="0" smtClean="0"/>
              <a:t> but UV is still striking the skin and this exposure is what we need to reduce. Another way to say this is that darker skin in no way reduces the amount of UV striking the skin.</a:t>
            </a:r>
          </a:p>
          <a:p>
            <a:endParaRPr lang="en-US" dirty="0" smtClean="0"/>
          </a:p>
        </p:txBody>
      </p:sp>
      <p:sp>
        <p:nvSpPr>
          <p:cNvPr id="4" name="Slide Number Placeholder 3"/>
          <p:cNvSpPr>
            <a:spLocks noGrp="1"/>
          </p:cNvSpPr>
          <p:nvPr>
            <p:ph type="sldNum" sz="quarter" idx="10"/>
          </p:nvPr>
        </p:nvSpPr>
        <p:spPr/>
        <p:txBody>
          <a:bodyPr/>
          <a:lstStyle/>
          <a:p>
            <a:fld id="{4C09BDBF-877F-454E-9FA1-A2839FB443DC}" type="slidenum">
              <a:rPr lang="en-CA" smtClean="0"/>
              <a:t>13</a:t>
            </a:fld>
            <a:endParaRPr lang="en-CA"/>
          </a:p>
        </p:txBody>
      </p:sp>
    </p:spTree>
    <p:extLst>
      <p:ext uri="{BB962C8B-B14F-4D97-AF65-F5344CB8AC3E}">
        <p14:creationId xmlns:p14="http://schemas.microsoft.com/office/powerpoint/2010/main" val="2360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a:t>
            </a:r>
            <a:r>
              <a:rPr lang="en-US" baseline="0" dirty="0" smtClean="0"/>
              <a:t> purpose of this slide is to briefly discuss some misconceptions regarding sunscreen and to discuss the ways in which sunscreen can be used to ensure that it provides the greatest level of protection possible.</a:t>
            </a:r>
          </a:p>
          <a:p>
            <a:pPr>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You may wish to acknowledge that there are other safety concerns for clothing types (rotating equipment, electrical) but once these are met, neutral </a:t>
            </a:r>
            <a:r>
              <a:rPr lang="en-US" dirty="0" err="1" smtClean="0"/>
              <a:t>colours</a:t>
            </a:r>
            <a:r>
              <a:rPr lang="en-US" dirty="0" smtClean="0"/>
              <a:t> and good ventilation make for good UV protective clothing while balancing heat.</a:t>
            </a:r>
          </a:p>
          <a:p>
            <a:pPr>
              <a:defRPr/>
            </a:pPr>
            <a:endParaRPr lang="en-US" dirty="0"/>
          </a:p>
        </p:txBody>
      </p:sp>
      <p:sp>
        <p:nvSpPr>
          <p:cNvPr id="4" name="Slide Number Placeholder 3"/>
          <p:cNvSpPr>
            <a:spLocks noGrp="1"/>
          </p:cNvSpPr>
          <p:nvPr>
            <p:ph type="sldNum" sz="quarter" idx="10"/>
          </p:nvPr>
        </p:nvSpPr>
        <p:spPr/>
        <p:txBody>
          <a:bodyPr/>
          <a:lstStyle/>
          <a:p>
            <a:fld id="{4C09BDBF-877F-454E-9FA1-A2839FB443DC}" type="slidenum">
              <a:rPr lang="en-CA" smtClean="0"/>
              <a:t>14</a:t>
            </a:fld>
            <a:endParaRPr lang="en-CA"/>
          </a:p>
        </p:txBody>
      </p:sp>
    </p:spTree>
    <p:extLst>
      <p:ext uri="{BB962C8B-B14F-4D97-AF65-F5344CB8AC3E}">
        <p14:creationId xmlns:p14="http://schemas.microsoft.com/office/powerpoint/2010/main" val="109963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a:t>advocacy groups claim that certain chemicals in sunscreens are harmful and may increase your risk of developing cancer, however none of these chemicals (</a:t>
            </a:r>
            <a:r>
              <a:rPr lang="en-US" dirty="0" err="1"/>
              <a:t>oxybenzone</a:t>
            </a:r>
            <a:r>
              <a:rPr lang="en-US" dirty="0"/>
              <a:t>, </a:t>
            </a:r>
            <a:r>
              <a:rPr lang="en-US" dirty="0" err="1"/>
              <a:t>retinyl</a:t>
            </a:r>
            <a:r>
              <a:rPr lang="en-US" dirty="0"/>
              <a:t> </a:t>
            </a:r>
            <a:r>
              <a:rPr lang="en-US" dirty="0" err="1"/>
              <a:t>pamitate</a:t>
            </a:r>
            <a:r>
              <a:rPr lang="en-US" dirty="0"/>
              <a:t> and parabens) have been found to pose a cancer </a:t>
            </a:r>
            <a:r>
              <a:rPr lang="en-US" dirty="0" smtClean="0"/>
              <a:t>risk.</a:t>
            </a:r>
            <a:endParaRPr lang="en-US" dirty="0"/>
          </a:p>
          <a:p>
            <a:endParaRPr lang="en-US" dirty="0"/>
          </a:p>
          <a:p>
            <a:r>
              <a:rPr lang="en-US" dirty="0"/>
              <a:t>Some people may be sensitive to some sunscreens, so test a small amount before </a:t>
            </a:r>
            <a:r>
              <a:rPr lang="en-US" dirty="0" smtClean="0"/>
              <a:t>use.</a:t>
            </a:r>
          </a:p>
          <a:p>
            <a:endParaRPr lang="en-US" dirty="0" smtClean="0"/>
          </a:p>
          <a:p>
            <a:r>
              <a:rPr lang="en-US" dirty="0" smtClean="0"/>
              <a:t>Using insect repellant on-top of sunscreen does not impact the effectiveness of the sunscreen to any great</a:t>
            </a:r>
            <a:r>
              <a:rPr lang="en-US" baseline="0" dirty="0" smtClean="0"/>
              <a:t> extent while providing for protection against insects.</a:t>
            </a:r>
            <a:endParaRPr lang="en-US" dirty="0"/>
          </a:p>
          <a:p>
            <a:endParaRPr lang="en-CA" dirty="0"/>
          </a:p>
        </p:txBody>
      </p:sp>
      <p:sp>
        <p:nvSpPr>
          <p:cNvPr id="4" name="Slide Number Placeholder 3"/>
          <p:cNvSpPr>
            <a:spLocks noGrp="1"/>
          </p:cNvSpPr>
          <p:nvPr>
            <p:ph type="sldNum" sz="quarter" idx="10"/>
          </p:nvPr>
        </p:nvSpPr>
        <p:spPr/>
        <p:txBody>
          <a:bodyPr/>
          <a:lstStyle/>
          <a:p>
            <a:fld id="{4C09BDBF-877F-454E-9FA1-A2839FB443DC}" type="slidenum">
              <a:rPr lang="en-CA" smtClean="0"/>
              <a:t>15</a:t>
            </a:fld>
            <a:endParaRPr lang="en-CA"/>
          </a:p>
        </p:txBody>
      </p:sp>
    </p:spTree>
    <p:extLst>
      <p:ext uri="{BB962C8B-B14F-4D97-AF65-F5344CB8AC3E}">
        <p14:creationId xmlns:p14="http://schemas.microsoft.com/office/powerpoint/2010/main" val="257739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need to have sufficient levels of vitamin D in our bodies is an important for a range of conditions, including having strong bones.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Exposure to solar UV is an effective way to produce vitamin D. However, the risk of skin cancer from high levels of sun exposure has to be weighted against the risks of potentially lower levels of vitamin 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vitamin D is available through various foods and through supplements and tablets, intentional sun exposure for the purpose of producing vitamin D is not recommended.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many people, the incidental sun exposure they receive while travelling to work and over lunchtime </a:t>
            </a:r>
            <a:r>
              <a:rPr lang="en-US" baseline="0" dirty="0" err="1" smtClean="0"/>
              <a:t>etc</a:t>
            </a:r>
            <a:r>
              <a:rPr lang="en-US" baseline="0" dirty="0" smtClean="0"/>
              <a:t> should be sufficient for vitamin D production and so additional sun exposure through outdoor work activities or through sunbathing is not generally recommended.</a:t>
            </a:r>
            <a:endParaRPr lang="en-US" dirty="0" smtClean="0"/>
          </a:p>
        </p:txBody>
      </p:sp>
      <p:sp>
        <p:nvSpPr>
          <p:cNvPr id="4" name="Slide Number Placeholder 3"/>
          <p:cNvSpPr>
            <a:spLocks noGrp="1"/>
          </p:cNvSpPr>
          <p:nvPr>
            <p:ph type="sldNum" sz="quarter" idx="10"/>
          </p:nvPr>
        </p:nvSpPr>
        <p:spPr/>
        <p:txBody>
          <a:bodyPr/>
          <a:lstStyle/>
          <a:p>
            <a:fld id="{4C09BDBF-877F-454E-9FA1-A2839FB443DC}" type="slidenum">
              <a:rPr lang="en-CA" smtClean="0"/>
              <a:t>16</a:t>
            </a:fld>
            <a:endParaRPr lang="en-CA"/>
          </a:p>
        </p:txBody>
      </p:sp>
    </p:spTree>
    <p:extLst>
      <p:ext uri="{BB962C8B-B14F-4D97-AF65-F5344CB8AC3E}">
        <p14:creationId xmlns:p14="http://schemas.microsoft.com/office/powerpoint/2010/main" val="281105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actions/measures listed are designed</a:t>
            </a:r>
            <a:r>
              <a:rPr lang="en-US" baseline="0" dirty="0" smtClean="0"/>
              <a:t> for workers to take to help protect themselves from solar UV exposure.</a:t>
            </a:r>
          </a:p>
          <a:p>
            <a:endParaRPr lang="en-US" dirty="0" smtClean="0"/>
          </a:p>
          <a:p>
            <a:r>
              <a:rPr lang="en-US" dirty="0" smtClean="0"/>
              <a:t>Cover up – wear loose clothing, long sleeves and pants to keep the sun off your skin</a:t>
            </a:r>
          </a:p>
          <a:p>
            <a:endParaRPr lang="en-US" dirty="0" smtClean="0"/>
          </a:p>
          <a:p>
            <a:r>
              <a:rPr lang="en-US" dirty="0" smtClean="0"/>
              <a:t>Protect your eyes - use UV protective eyewear</a:t>
            </a:r>
          </a:p>
          <a:p>
            <a:endParaRPr lang="en-US" dirty="0" smtClean="0"/>
          </a:p>
          <a:p>
            <a:r>
              <a:rPr lang="en-US" dirty="0" smtClean="0"/>
              <a:t>Cover your head, neck and ears – wear a wide brimmed hat or a hard hat with a brim and use a neck flap</a:t>
            </a:r>
          </a:p>
          <a:p>
            <a:endParaRPr lang="en-US" dirty="0" smtClean="0"/>
          </a:p>
          <a:p>
            <a:r>
              <a:rPr lang="en-US" dirty="0" smtClean="0"/>
              <a:t>Take your breaks in the shade – get out of the sun when you can, especially between 11am-3pm, when UV is the strongest</a:t>
            </a:r>
          </a:p>
          <a:p>
            <a:endParaRPr lang="en-US" dirty="0" smtClean="0"/>
          </a:p>
          <a:p>
            <a:r>
              <a:rPr lang="en-US" dirty="0" smtClean="0"/>
              <a:t>Use sunscreen and lip balm – use at least an SPF 30 broad spectrum, water-resistant sunscreen and don’t forget to reapply</a:t>
            </a:r>
          </a:p>
          <a:p>
            <a:endParaRPr lang="en-US" dirty="0" smtClean="0"/>
          </a:p>
          <a:p>
            <a:r>
              <a:rPr lang="en-US" dirty="0" smtClean="0"/>
              <a:t>Be skin safe – report change in skin spots and moles to your doctor as soon as possible – early detection is </a:t>
            </a:r>
            <a:r>
              <a:rPr lang="en-US" dirty="0" err="1" smtClean="0"/>
              <a:t>importan</a:t>
            </a:r>
            <a:endParaRPr lang="en-US" dirty="0" smtClean="0"/>
          </a:p>
          <a:p>
            <a:endParaRPr lang="en-US" dirty="0"/>
          </a:p>
        </p:txBody>
      </p:sp>
      <p:sp>
        <p:nvSpPr>
          <p:cNvPr id="4" name="Slide Number Placeholder 3"/>
          <p:cNvSpPr>
            <a:spLocks noGrp="1"/>
          </p:cNvSpPr>
          <p:nvPr>
            <p:ph type="sldNum" sz="quarter" idx="10"/>
          </p:nvPr>
        </p:nvSpPr>
        <p:spPr/>
        <p:txBody>
          <a:bodyPr/>
          <a:lstStyle/>
          <a:p>
            <a:fld id="{CA157944-CDC3-4EF5-A77B-A80D91880D36}" type="slidenum">
              <a:rPr lang="en-CA" smtClean="0"/>
              <a:t>17</a:t>
            </a:fld>
            <a:endParaRPr lang="en-CA"/>
          </a:p>
        </p:txBody>
      </p:sp>
    </p:spTree>
    <p:extLst>
      <p:ext uri="{BB962C8B-B14F-4D97-AF65-F5344CB8AC3E}">
        <p14:creationId xmlns:p14="http://schemas.microsoft.com/office/powerpoint/2010/main" val="350837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delivering this presentation, please review/discuss the objective and content</a:t>
            </a:r>
            <a:endParaRPr lang="en-CA" dirty="0"/>
          </a:p>
        </p:txBody>
      </p:sp>
      <p:sp>
        <p:nvSpPr>
          <p:cNvPr id="4" name="Slide Number Placeholder 3"/>
          <p:cNvSpPr>
            <a:spLocks noGrp="1"/>
          </p:cNvSpPr>
          <p:nvPr>
            <p:ph type="sldNum" sz="quarter" idx="10"/>
          </p:nvPr>
        </p:nvSpPr>
        <p:spPr/>
        <p:txBody>
          <a:bodyPr/>
          <a:lstStyle/>
          <a:p>
            <a:fld id="{CA157944-CDC3-4EF5-A77B-A80D91880D36}" type="slidenum">
              <a:rPr lang="en-CA" smtClean="0"/>
              <a:t>2</a:t>
            </a:fld>
            <a:endParaRPr lang="en-CA"/>
          </a:p>
        </p:txBody>
      </p:sp>
    </p:spTree>
    <p:extLst>
      <p:ext uri="{BB962C8B-B14F-4D97-AF65-F5344CB8AC3E}">
        <p14:creationId xmlns:p14="http://schemas.microsoft.com/office/powerpoint/2010/main" val="100680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intended to describe what ultraviolet</a:t>
            </a:r>
            <a:r>
              <a:rPr lang="en-US" baseline="0" dirty="0" smtClean="0"/>
              <a:t> (UV) radiation is and to </a:t>
            </a:r>
            <a:r>
              <a:rPr lang="en-US" dirty="0" smtClean="0"/>
              <a:t>show the relative energy level of UV. This is so participants can gain</a:t>
            </a:r>
            <a:r>
              <a:rPr lang="en-US" baseline="0" dirty="0" smtClean="0"/>
              <a:t> </a:t>
            </a:r>
            <a:r>
              <a:rPr lang="en-US" dirty="0" smtClean="0"/>
              <a:t>an understanding that the energy of UV is just below the level of x-rays (which most people would immediately identify as being dangerous) and above visible light, which participants are familiar with. This is further explained</a:t>
            </a:r>
            <a:r>
              <a:rPr lang="en-US" baseline="0" dirty="0" smtClean="0"/>
              <a:t> diagrammatically in the next slide.</a:t>
            </a:r>
            <a:endParaRPr lang="en-CA" dirty="0"/>
          </a:p>
        </p:txBody>
      </p:sp>
      <p:sp>
        <p:nvSpPr>
          <p:cNvPr id="4" name="Slide Number Placeholder 3"/>
          <p:cNvSpPr>
            <a:spLocks noGrp="1"/>
          </p:cNvSpPr>
          <p:nvPr>
            <p:ph type="sldNum" sz="quarter" idx="10"/>
          </p:nvPr>
        </p:nvSpPr>
        <p:spPr/>
        <p:txBody>
          <a:bodyPr/>
          <a:lstStyle/>
          <a:p>
            <a:fld id="{4C09BDBF-877F-454E-9FA1-A2839FB443DC}" type="slidenum">
              <a:rPr lang="en-CA" smtClean="0"/>
              <a:t>3</a:t>
            </a:fld>
            <a:endParaRPr lang="en-CA"/>
          </a:p>
        </p:txBody>
      </p:sp>
    </p:spTree>
    <p:extLst>
      <p:ext uri="{BB962C8B-B14F-4D97-AF65-F5344CB8AC3E}">
        <p14:creationId xmlns:p14="http://schemas.microsoft.com/office/powerpoint/2010/main" val="107022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describes the wavelengths of UV, visible and infrared radiation. All of these are emitted by the sun. As wavelength increases (gets longer), energy levels and the potential to cause biological damage in humans decreases. As UV has the shortest wavelengths, it has the highest energy of these types of radiation from the sun. As such, it has the potential to cause the most damage to our skin and eyes.</a:t>
            </a:r>
          </a:p>
          <a:p>
            <a:endParaRPr lang="en-US" baseline="0" dirty="0" smtClean="0"/>
          </a:p>
          <a:p>
            <a:r>
              <a:rPr lang="en-US" baseline="0" dirty="0" smtClean="0"/>
              <a:t>This slide also shows that UV wavelengths below 290 nanometers are blocked/filtered out by the ozone layer. This means that outdoor workers are being exposed to the longer wavelengths of UV, i.e. UVB and UVA. However, these wavelengths have sufficient energy to cause skin cancer and eye conditions, particularly UVB.</a:t>
            </a:r>
          </a:p>
          <a:p>
            <a:endParaRPr lang="en-US" baseline="0" dirty="0" smtClean="0"/>
          </a:p>
          <a:p>
            <a:r>
              <a:rPr lang="en-US" baseline="0" dirty="0" smtClean="0"/>
              <a:t>The shorter wavelengths of UV, i.e. UVC and UVB below 290nm are generated by a range of sources, such as welding arcs and various lighting systems. As such, if outdoor workers are also exposed to welding, they will also be receiving much more UV exposure.</a:t>
            </a:r>
            <a:endParaRPr lang="en-US" dirty="0" smtClean="0"/>
          </a:p>
          <a:p>
            <a:endParaRPr lang="en-US" dirty="0"/>
          </a:p>
        </p:txBody>
      </p:sp>
      <p:sp>
        <p:nvSpPr>
          <p:cNvPr id="4" name="Slide Number Placeholder 3"/>
          <p:cNvSpPr>
            <a:spLocks noGrp="1"/>
          </p:cNvSpPr>
          <p:nvPr>
            <p:ph type="sldNum" sz="quarter" idx="10"/>
          </p:nvPr>
        </p:nvSpPr>
        <p:spPr/>
        <p:txBody>
          <a:bodyPr/>
          <a:lstStyle/>
          <a:p>
            <a:fld id="{B70ED74C-F6EE-344F-AF33-16DD1F606BD7}" type="slidenum">
              <a:rPr lang="en-US" smtClean="0"/>
              <a:t>4</a:t>
            </a:fld>
            <a:endParaRPr lang="en-US"/>
          </a:p>
        </p:txBody>
      </p:sp>
    </p:spTree>
    <p:extLst>
      <p:ext uri="{BB962C8B-B14F-4D97-AF65-F5344CB8AC3E}">
        <p14:creationId xmlns:p14="http://schemas.microsoft.com/office/powerpoint/2010/main" val="147091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mechanism for these health effects are the impact of UV energy (as made understood in the previous slide) on skin cells which over time (considering duration, frequency and intensity of exposure) cause changes to cellular structure</a:t>
            </a:r>
            <a:r>
              <a:rPr lang="en-US" dirty="0" smtClean="0"/>
              <a:t>. </a:t>
            </a:r>
            <a:r>
              <a:rPr lang="en-US" dirty="0"/>
              <a:t>These changes in cellular structure result in the </a:t>
            </a:r>
            <a:r>
              <a:rPr lang="en-US" dirty="0" smtClean="0"/>
              <a:t>cancers </a:t>
            </a:r>
            <a:r>
              <a:rPr lang="en-US" dirty="0"/>
              <a:t>described in this slide</a:t>
            </a:r>
            <a:r>
              <a:rPr lang="en-US" dirty="0" smtClean="0"/>
              <a:t>.</a:t>
            </a:r>
            <a:endParaRPr lang="en-US" dirty="0"/>
          </a:p>
        </p:txBody>
      </p:sp>
      <p:sp>
        <p:nvSpPr>
          <p:cNvPr id="4" name="Slide Number Placeholder 3"/>
          <p:cNvSpPr>
            <a:spLocks noGrp="1"/>
          </p:cNvSpPr>
          <p:nvPr>
            <p:ph type="sldNum" sz="quarter" idx="10"/>
          </p:nvPr>
        </p:nvSpPr>
        <p:spPr/>
        <p:txBody>
          <a:bodyPr/>
          <a:lstStyle/>
          <a:p>
            <a:fld id="{4C09BDBF-877F-454E-9FA1-A2839FB443DC}" type="slidenum">
              <a:rPr lang="en-CA" smtClean="0"/>
              <a:t>5</a:t>
            </a:fld>
            <a:endParaRPr lang="en-CA"/>
          </a:p>
        </p:txBody>
      </p:sp>
    </p:spTree>
    <p:extLst>
      <p:ext uri="{BB962C8B-B14F-4D97-AF65-F5344CB8AC3E}">
        <p14:creationId xmlns:p14="http://schemas.microsoft.com/office/powerpoint/2010/main" val="59413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intended to convey the extent of the health problem in order to emphasize the importance of preventing exposure/over-exposure to UV.</a:t>
            </a:r>
            <a:endParaRPr lang="en-CA" dirty="0"/>
          </a:p>
        </p:txBody>
      </p:sp>
      <p:sp>
        <p:nvSpPr>
          <p:cNvPr id="4" name="Slide Number Placeholder 3"/>
          <p:cNvSpPr>
            <a:spLocks noGrp="1"/>
          </p:cNvSpPr>
          <p:nvPr>
            <p:ph type="sldNum" sz="quarter" idx="10"/>
          </p:nvPr>
        </p:nvSpPr>
        <p:spPr/>
        <p:txBody>
          <a:bodyPr/>
          <a:lstStyle/>
          <a:p>
            <a:fld id="{4C09BDBF-877F-454E-9FA1-A2839FB443DC}" type="slidenum">
              <a:rPr lang="en-CA" smtClean="0"/>
              <a:t>6</a:t>
            </a:fld>
            <a:endParaRPr lang="en-CA"/>
          </a:p>
        </p:txBody>
      </p:sp>
    </p:spTree>
    <p:extLst>
      <p:ext uri="{BB962C8B-B14F-4D97-AF65-F5344CB8AC3E}">
        <p14:creationId xmlns:p14="http://schemas.microsoft.com/office/powerpoint/2010/main" val="348126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intended to convey the extent of the health problem in order to emphasize the importance of preventing exposure/over-exposure to UV.</a:t>
            </a:r>
            <a:endParaRPr lang="en-CA" dirty="0"/>
          </a:p>
        </p:txBody>
      </p:sp>
      <p:sp>
        <p:nvSpPr>
          <p:cNvPr id="4" name="Slide Number Placeholder 3"/>
          <p:cNvSpPr>
            <a:spLocks noGrp="1"/>
          </p:cNvSpPr>
          <p:nvPr>
            <p:ph type="sldNum" sz="quarter" idx="10"/>
          </p:nvPr>
        </p:nvSpPr>
        <p:spPr/>
        <p:txBody>
          <a:bodyPr/>
          <a:lstStyle/>
          <a:p>
            <a:fld id="{4C09BDBF-877F-454E-9FA1-A2839FB443DC}" type="slidenum">
              <a:rPr lang="en-CA" smtClean="0"/>
              <a:t>7</a:t>
            </a:fld>
            <a:endParaRPr lang="en-CA"/>
          </a:p>
        </p:txBody>
      </p:sp>
    </p:spTree>
    <p:extLst>
      <p:ext uri="{BB962C8B-B14F-4D97-AF65-F5344CB8AC3E}">
        <p14:creationId xmlns:p14="http://schemas.microsoft.com/office/powerpoint/2010/main" val="339733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highlights personal health effects of skin cancer and is intended to convey the importance of preventing exposure/over-exposure to UV</a:t>
            </a:r>
            <a:endParaRPr lang="en-CA" dirty="0"/>
          </a:p>
        </p:txBody>
      </p:sp>
      <p:sp>
        <p:nvSpPr>
          <p:cNvPr id="4" name="Slide Number Placeholder 3"/>
          <p:cNvSpPr>
            <a:spLocks noGrp="1"/>
          </p:cNvSpPr>
          <p:nvPr>
            <p:ph type="sldNum" sz="quarter" idx="10"/>
          </p:nvPr>
        </p:nvSpPr>
        <p:spPr/>
        <p:txBody>
          <a:bodyPr/>
          <a:lstStyle/>
          <a:p>
            <a:fld id="{4C09BDBF-877F-454E-9FA1-A2839FB443DC}" type="slidenum">
              <a:rPr lang="en-CA" smtClean="0"/>
              <a:t>8</a:t>
            </a:fld>
            <a:endParaRPr lang="en-CA"/>
          </a:p>
        </p:txBody>
      </p:sp>
    </p:spTree>
    <p:extLst>
      <p:ext uri="{BB962C8B-B14F-4D97-AF65-F5344CB8AC3E}">
        <p14:creationId xmlns:p14="http://schemas.microsoft.com/office/powerpoint/2010/main" val="131143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each have personal traits</a:t>
            </a:r>
            <a:r>
              <a:rPr lang="en-US" baseline="0" dirty="0" smtClean="0"/>
              <a:t> which may increase our risk of getting skin cancer. The factors listed in this slide are those which are known to be related to an increased risk for skin cancer.</a:t>
            </a:r>
          </a:p>
        </p:txBody>
      </p:sp>
      <p:sp>
        <p:nvSpPr>
          <p:cNvPr id="4" name="Slide Number Placeholder 3"/>
          <p:cNvSpPr>
            <a:spLocks noGrp="1"/>
          </p:cNvSpPr>
          <p:nvPr>
            <p:ph type="sldNum" sz="quarter" idx="10"/>
          </p:nvPr>
        </p:nvSpPr>
        <p:spPr/>
        <p:txBody>
          <a:bodyPr/>
          <a:lstStyle/>
          <a:p>
            <a:fld id="{CA157944-CDC3-4EF5-A77B-A80D91880D36}" type="slidenum">
              <a:rPr lang="en-CA" smtClean="0"/>
              <a:t>9</a:t>
            </a:fld>
            <a:endParaRPr lang="en-CA"/>
          </a:p>
        </p:txBody>
      </p:sp>
    </p:spTree>
    <p:extLst>
      <p:ext uri="{BB962C8B-B14F-4D97-AF65-F5344CB8AC3E}">
        <p14:creationId xmlns:p14="http://schemas.microsoft.com/office/powerpoint/2010/main" val="2943106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40768"/>
            <a:ext cx="9161424" cy="93863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885458"/>
            <a:ext cx="2914698" cy="66968"/>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914698" y="829736"/>
            <a:ext cx="3338026" cy="12269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1">
                  <a:lumMod val="85000"/>
                  <a:lumOff val="15000"/>
                </a:schemeClr>
              </a:solidFill>
            </a:endParaRPr>
          </a:p>
        </p:txBody>
      </p:sp>
      <p:sp>
        <p:nvSpPr>
          <p:cNvPr id="12" name="Rectangle 11"/>
          <p:cNvSpPr/>
          <p:nvPr userDrawn="1"/>
        </p:nvSpPr>
        <p:spPr>
          <a:xfrm>
            <a:off x="6252723" y="883391"/>
            <a:ext cx="2908701" cy="690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880" y="-40769"/>
            <a:ext cx="7727159" cy="870505"/>
          </a:xfrm>
          <a:ln>
            <a:noFill/>
          </a:ln>
        </p:spPr>
        <p:txBody>
          <a:bodyPr>
            <a:normAutofit/>
          </a:bodyPr>
          <a:lstStyle>
            <a:lvl1pPr>
              <a:defRPr sz="4000">
                <a:solidFill>
                  <a:srgbClr val="FFFFFF"/>
                </a:solidFill>
                <a:latin typeface="Avenir Black"/>
                <a:cs typeface="Avenir Black"/>
              </a:defRPr>
            </a:lvl1pPr>
          </a:lstStyle>
          <a:p>
            <a:r>
              <a:rPr lang="en-CA" dirty="0" smtClean="0"/>
              <a:t>Click to edit Master title style</a:t>
            </a:r>
            <a:endParaRPr lang="en-US" dirty="0"/>
          </a:p>
        </p:txBody>
      </p:sp>
      <p:pic>
        <p:nvPicPr>
          <p:cNvPr id="7" name="Picture 6" descr="SunSafetyAtWorkCanada-Brandmark.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32190" t="40074" r="31841" b="42250"/>
          <a:stretch/>
        </p:blipFill>
        <p:spPr>
          <a:xfrm>
            <a:off x="7534072" y="-25766"/>
            <a:ext cx="1429590" cy="909157"/>
          </a:xfrm>
          <a:prstGeom prst="rect">
            <a:avLst/>
          </a:prstGeom>
        </p:spPr>
      </p:pic>
      <p:sp>
        <p:nvSpPr>
          <p:cNvPr id="3" name="Slide Number Placeholder 2"/>
          <p:cNvSpPr>
            <a:spLocks noGrp="1"/>
          </p:cNvSpPr>
          <p:nvPr>
            <p:ph type="sldNum" sz="quarter" idx="10"/>
          </p:nvPr>
        </p:nvSpPr>
        <p:spPr/>
        <p:txBody>
          <a:bodyPr/>
          <a:lstStyle/>
          <a:p>
            <a:r>
              <a:rPr lang="en-US" smtClean="0"/>
              <a:t>1</a:t>
            </a:r>
            <a:endParaRPr lang="en-US" dirty="0"/>
          </a:p>
        </p:txBody>
      </p:sp>
    </p:spTree>
    <p:extLst>
      <p:ext uri="{BB962C8B-B14F-4D97-AF65-F5344CB8AC3E}">
        <p14:creationId xmlns:p14="http://schemas.microsoft.com/office/powerpoint/2010/main" val="335054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Black"/>
                <a:cs typeface="Avenir Black"/>
              </a:defRPr>
            </a:lvl1pPr>
          </a:lstStyle>
          <a:p>
            <a:r>
              <a:rPr lang="en-CA" dirty="0" smtClean="0"/>
              <a:t>Click to edit Master title style</a:t>
            </a:r>
            <a:endParaRPr lang="en-US" dirty="0"/>
          </a:p>
        </p:txBody>
      </p:sp>
      <p:pic>
        <p:nvPicPr>
          <p:cNvPr id="6" name="Picture 5" descr="SunSafetyAtWorkCanada-Logo-Line.png"/>
          <p:cNvPicPr>
            <a:picLocks noChangeAspect="1"/>
          </p:cNvPicPr>
          <p:nvPr userDrawn="1"/>
        </p:nvPicPr>
        <p:blipFill rotWithShape="1">
          <a:blip r:embed="rId2" cstate="email">
            <a:alphaModFix amt="89000"/>
            <a:extLst>
              <a:ext uri="{28A0092B-C50C-407E-A947-70E740481C1C}">
                <a14:useLocalDpi xmlns:a14="http://schemas.microsoft.com/office/drawing/2010/main" val="0"/>
              </a:ext>
            </a:extLst>
          </a:blip>
          <a:srcRect l="8048" t="46686" r="9666" b="46702"/>
          <a:stretch/>
        </p:blipFill>
        <p:spPr>
          <a:xfrm>
            <a:off x="-8153" y="4866279"/>
            <a:ext cx="2666082" cy="277221"/>
          </a:xfrm>
          <a:prstGeom prst="rect">
            <a:avLst/>
          </a:prstGeom>
        </p:spPr>
      </p:pic>
    </p:spTree>
    <p:extLst>
      <p:ext uri="{BB962C8B-B14F-4D97-AF65-F5344CB8AC3E}">
        <p14:creationId xmlns:p14="http://schemas.microsoft.com/office/powerpoint/2010/main" val="260288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2938"/>
            <a:ext cx="9161424" cy="73401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8154" y="724680"/>
            <a:ext cx="2817736" cy="66968"/>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809582" y="722613"/>
            <a:ext cx="3525952" cy="6903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335534" y="719305"/>
            <a:ext cx="2825890" cy="744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632" y="-2938"/>
            <a:ext cx="7663590" cy="665514"/>
          </a:xfrm>
        </p:spPr>
        <p:txBody>
          <a:bodyPr>
            <a:noAutofit/>
          </a:bodyPr>
          <a:lstStyle>
            <a:lvl1pPr>
              <a:defRPr sz="4000">
                <a:solidFill>
                  <a:schemeClr val="bg1"/>
                </a:solidFill>
                <a:latin typeface="Avenir Black"/>
                <a:cs typeface="Avenir Black"/>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Bangla Sangam MN"/>
                <a:cs typeface="Bangla Sangam MN"/>
              </a:defRPr>
            </a:lvl1pPr>
            <a:lvl2pPr>
              <a:defRPr sz="2200">
                <a:latin typeface="Calibri"/>
                <a:cs typeface="Calibri"/>
              </a:defRPr>
            </a:lvl2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14" name="Picture 13" descr="SunSafetyAtWorkCanada-Brandmark.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32190" t="40074" r="31841" b="42250"/>
          <a:stretch/>
        </p:blipFill>
        <p:spPr>
          <a:xfrm>
            <a:off x="8165591" y="131007"/>
            <a:ext cx="918555" cy="584161"/>
          </a:xfrm>
          <a:prstGeom prst="rect">
            <a:avLst/>
          </a:prstGeom>
        </p:spPr>
      </p:pic>
      <p:pic>
        <p:nvPicPr>
          <p:cNvPr id="4" name="Picture 3" descr="SunSafetyAtWorkCanada-Logo-Line.png"/>
          <p:cNvPicPr>
            <a:picLocks noChangeAspect="1"/>
          </p:cNvPicPr>
          <p:nvPr userDrawn="1"/>
        </p:nvPicPr>
        <p:blipFill rotWithShape="1">
          <a:blip r:embed="rId3" cstate="email">
            <a:alphaModFix amt="89000"/>
            <a:extLst>
              <a:ext uri="{28A0092B-C50C-407E-A947-70E740481C1C}">
                <a14:useLocalDpi xmlns:a14="http://schemas.microsoft.com/office/drawing/2010/main" val="0"/>
              </a:ext>
            </a:extLst>
          </a:blip>
          <a:srcRect l="8048" t="46686" r="9666" b="46702"/>
          <a:stretch/>
        </p:blipFill>
        <p:spPr>
          <a:xfrm>
            <a:off x="-8153" y="4866279"/>
            <a:ext cx="2666082" cy="277221"/>
          </a:xfrm>
          <a:prstGeom prst="rect">
            <a:avLst/>
          </a:prstGeom>
        </p:spPr>
      </p:pic>
    </p:spTree>
    <p:extLst>
      <p:ext uri="{BB962C8B-B14F-4D97-AF65-F5344CB8AC3E}">
        <p14:creationId xmlns:p14="http://schemas.microsoft.com/office/powerpoint/2010/main" val="714544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dirty="0" smtClean="0"/>
              <a:t>Sun Safety at Work Canada </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3866343394"/>
      </p:ext>
    </p:extLst>
  </p:cSld>
  <p:clrMap bg1="lt1" tx1="dk1" bg2="lt2" tx2="dk2" accent1="accent1" accent2="accent2" accent3="accent3" accent4="accent4" accent5="accent5" accent6="accent6" hlink="hlink" folHlink="folHlink"/>
  <p:sldLayoutIdLst>
    <p:sldLayoutId id="2147484382" r:id="rId1"/>
    <p:sldLayoutId id="2147484393" r:id="rId2"/>
    <p:sldLayoutId id="2147484383" r:id="rId3"/>
  </p:sldLayoutIdLst>
  <p:hf hdr="0" ftr="0" dt="0"/>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Bangla Sangam MN"/>
          <a:ea typeface="+mn-ea"/>
          <a:cs typeface="Bangla Sangam MN"/>
        </a:defRPr>
      </a:lvl1pPr>
      <a:lvl2pPr marL="742950" indent="-285750" algn="l" defTabSz="457200" rtl="0" eaLnBrk="1" latinLnBrk="0" hangingPunct="1">
        <a:spcBef>
          <a:spcPct val="20000"/>
        </a:spcBef>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ancer.org/cancer/skincancer/galleries/skin-cancer-imag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679" y="1"/>
            <a:ext cx="7772400" cy="929411"/>
          </a:xfrm>
        </p:spPr>
        <p:txBody>
          <a:bodyPr>
            <a:normAutofit/>
          </a:bodyPr>
          <a:lstStyle/>
          <a:p>
            <a:pPr algn="l"/>
            <a:r>
              <a:rPr lang="en-US" sz="2800" dirty="0" smtClean="0">
                <a:solidFill>
                  <a:schemeClr val="bg1"/>
                </a:solidFill>
                <a:latin typeface="Avenir Black"/>
                <a:cs typeface="Avenir Black"/>
              </a:rPr>
              <a:t>Sun Safety at Work Canada </a:t>
            </a:r>
            <a:endParaRPr lang="en-US" sz="2800" dirty="0">
              <a:solidFill>
                <a:schemeClr val="bg1"/>
              </a:solidFill>
              <a:latin typeface="Avenir Black"/>
              <a:cs typeface="Avenir Black"/>
            </a:endParaRPr>
          </a:p>
        </p:txBody>
      </p:sp>
      <p:sp>
        <p:nvSpPr>
          <p:cNvPr id="3" name="Subtitle 2"/>
          <p:cNvSpPr>
            <a:spLocks noGrp="1"/>
          </p:cNvSpPr>
          <p:nvPr>
            <p:ph type="subTitle" idx="4294967295"/>
          </p:nvPr>
        </p:nvSpPr>
        <p:spPr>
          <a:xfrm>
            <a:off x="280378" y="1230529"/>
            <a:ext cx="8517190" cy="3843684"/>
          </a:xfrm>
        </p:spPr>
        <p:txBody>
          <a:bodyPr>
            <a:normAutofit/>
          </a:bodyPr>
          <a:lstStyle/>
          <a:p>
            <a:pPr marL="0" indent="0" algn="r">
              <a:buNone/>
            </a:pPr>
            <a:endParaRPr lang="en-US" sz="3200" dirty="0" smtClean="0"/>
          </a:p>
          <a:p>
            <a:pPr marL="0" indent="0" algn="r">
              <a:buNone/>
            </a:pPr>
            <a:endParaRPr lang="en-US" sz="3200" dirty="0" smtClean="0"/>
          </a:p>
          <a:p>
            <a:pPr marL="0" indent="0" algn="ctr">
              <a:buNone/>
            </a:pPr>
            <a:r>
              <a:rPr lang="en-US" sz="3200" dirty="0" smtClean="0"/>
              <a:t>Solar </a:t>
            </a:r>
            <a:r>
              <a:rPr lang="en-US" sz="3200" dirty="0"/>
              <a:t>UV Exposure Training for </a:t>
            </a:r>
            <a:r>
              <a:rPr lang="en-US" sz="3200" dirty="0" smtClean="0"/>
              <a:t>Employees</a:t>
            </a:r>
            <a:endParaRPr lang="en-CA" sz="3200" b="1" dirty="0" smtClean="0"/>
          </a:p>
        </p:txBody>
      </p:sp>
    </p:spTree>
    <p:extLst>
      <p:ext uri="{BB962C8B-B14F-4D97-AF65-F5344CB8AC3E}">
        <p14:creationId xmlns:p14="http://schemas.microsoft.com/office/powerpoint/2010/main" val="126433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21649" y="228856"/>
            <a:ext cx="4503539" cy="4503539"/>
          </a:xfrm>
        </p:spPr>
      </p:pic>
    </p:spTree>
    <p:extLst>
      <p:ext uri="{BB962C8B-B14F-4D97-AF65-F5344CB8AC3E}">
        <p14:creationId xmlns:p14="http://schemas.microsoft.com/office/powerpoint/2010/main" val="429745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54" y="133495"/>
            <a:ext cx="7209065" cy="490820"/>
          </a:xfrm>
        </p:spPr>
        <p:txBody>
          <a:bodyPr/>
          <a:lstStyle/>
          <a:p>
            <a:pPr algn="l"/>
            <a:r>
              <a:rPr lang="en-US" sz="2800" dirty="0" smtClean="0"/>
              <a:t>Occupational UV Exposure</a:t>
            </a:r>
            <a:endParaRPr lang="en-CA" sz="2800" dirty="0"/>
          </a:p>
        </p:txBody>
      </p:sp>
      <p:sp>
        <p:nvSpPr>
          <p:cNvPr id="3" name="Content Placeholder 2"/>
          <p:cNvSpPr>
            <a:spLocks noGrp="1"/>
          </p:cNvSpPr>
          <p:nvPr>
            <p:ph idx="1"/>
          </p:nvPr>
        </p:nvSpPr>
        <p:spPr>
          <a:xfrm>
            <a:off x="528648" y="1020333"/>
            <a:ext cx="5673368" cy="3840425"/>
          </a:xfrm>
        </p:spPr>
        <p:txBody>
          <a:bodyPr>
            <a:noAutofit/>
          </a:bodyPr>
          <a:lstStyle/>
          <a:p>
            <a:pPr>
              <a:spcAft>
                <a:spcPts val="600"/>
              </a:spcAft>
            </a:pPr>
            <a:r>
              <a:rPr lang="en-US" sz="1800" dirty="0"/>
              <a:t>Of the 1.5 million outdoor workers in Canada, about 900,000 are outside at least 6 hours a </a:t>
            </a:r>
            <a:r>
              <a:rPr lang="en-US" sz="1800" dirty="0" smtClean="0"/>
              <a:t>day.</a:t>
            </a:r>
            <a:r>
              <a:rPr lang="en-US" sz="1800" baseline="30000" dirty="0" smtClean="0"/>
              <a:t>4</a:t>
            </a:r>
            <a:endParaRPr lang="en-US" sz="1800" baseline="30000" dirty="0"/>
          </a:p>
          <a:p>
            <a:pPr>
              <a:spcAft>
                <a:spcPts val="600"/>
              </a:spcAft>
            </a:pPr>
            <a:r>
              <a:rPr lang="en-US" sz="1800" dirty="0" smtClean="0"/>
              <a:t>Outdoor </a:t>
            </a:r>
            <a:r>
              <a:rPr lang="en-US" sz="1800" dirty="0"/>
              <a:t>workers often work when the sun is the </a:t>
            </a:r>
            <a:r>
              <a:rPr lang="en-US" sz="1800" dirty="0" smtClean="0"/>
              <a:t>strongest.</a:t>
            </a:r>
            <a:endParaRPr lang="en-US" sz="1800" dirty="0"/>
          </a:p>
          <a:p>
            <a:pPr>
              <a:spcAft>
                <a:spcPts val="600"/>
              </a:spcAft>
            </a:pPr>
            <a:r>
              <a:rPr lang="en-US" sz="1800" dirty="0" smtClean="0"/>
              <a:t>Spending </a:t>
            </a:r>
            <a:r>
              <a:rPr lang="en-US" sz="1800" dirty="0"/>
              <a:t>lunch and breaks out of the sun can have a significant impact on lowering your </a:t>
            </a:r>
            <a:r>
              <a:rPr lang="en-US" sz="1800" dirty="0" smtClean="0"/>
              <a:t>exposure.</a:t>
            </a:r>
            <a:endParaRPr lang="en-US" sz="1800" dirty="0"/>
          </a:p>
          <a:p>
            <a:pPr>
              <a:spcAft>
                <a:spcPts val="600"/>
              </a:spcAft>
            </a:pPr>
            <a:r>
              <a:rPr lang="en-US" sz="1800" dirty="0" smtClean="0"/>
              <a:t>The </a:t>
            </a:r>
            <a:r>
              <a:rPr lang="en-US" sz="1800" dirty="0"/>
              <a:t>months of concern in Canada for high UV exposure are April to September, but winter months also hold risk  due to reflection and glare from </a:t>
            </a:r>
            <a:r>
              <a:rPr lang="en-US" sz="1800" dirty="0" smtClean="0"/>
              <a:t>snow.</a:t>
            </a:r>
            <a:endParaRPr lang="en-US" sz="1800" dirty="0"/>
          </a:p>
          <a:p>
            <a:endParaRPr lang="en-US" sz="1500" dirty="0"/>
          </a:p>
          <a:p>
            <a:endParaRPr lang="en-US" sz="1500" dirty="0"/>
          </a:p>
          <a:p>
            <a:endParaRPr lang="en-CA" sz="15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7433" y="1020333"/>
            <a:ext cx="2198371" cy="3297557"/>
          </a:xfrm>
          <a:prstGeom prst="rect">
            <a:avLst/>
          </a:prstGeom>
        </p:spPr>
      </p:pic>
      <p:sp>
        <p:nvSpPr>
          <p:cNvPr id="5" name="TextBox 4"/>
          <p:cNvSpPr txBox="1"/>
          <p:nvPr/>
        </p:nvSpPr>
        <p:spPr>
          <a:xfrm>
            <a:off x="6405513" y="4469973"/>
            <a:ext cx="2536687" cy="219291"/>
          </a:xfrm>
          <a:prstGeom prst="rect">
            <a:avLst/>
          </a:prstGeom>
          <a:noFill/>
        </p:spPr>
        <p:txBody>
          <a:bodyPr wrap="square" rtlCol="0">
            <a:spAutoFit/>
          </a:bodyPr>
          <a:lstStyle/>
          <a:p>
            <a:r>
              <a:rPr lang="en-US" sz="825" dirty="0"/>
              <a:t>Image provided by Queensland Department of Health </a:t>
            </a:r>
          </a:p>
        </p:txBody>
      </p:sp>
    </p:spTree>
    <p:extLst>
      <p:ext uri="{BB962C8B-B14F-4D97-AF65-F5344CB8AC3E}">
        <p14:creationId xmlns:p14="http://schemas.microsoft.com/office/powerpoint/2010/main" val="379800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8731" y="233880"/>
            <a:ext cx="6670692" cy="4647124"/>
          </a:xfrm>
          <a:prstGeom prst="rect">
            <a:avLst/>
          </a:prstGeom>
        </p:spPr>
      </p:pic>
      <p:sp>
        <p:nvSpPr>
          <p:cNvPr id="6" name="5-Point Star 5"/>
          <p:cNvSpPr/>
          <p:nvPr/>
        </p:nvSpPr>
        <p:spPr>
          <a:xfrm>
            <a:off x="6958160" y="810816"/>
            <a:ext cx="542925" cy="46434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5-Point Star 6"/>
          <p:cNvSpPr/>
          <p:nvPr/>
        </p:nvSpPr>
        <p:spPr>
          <a:xfrm>
            <a:off x="1882550" y="810816"/>
            <a:ext cx="542925" cy="46434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5-Point Star 7"/>
          <p:cNvSpPr/>
          <p:nvPr/>
        </p:nvSpPr>
        <p:spPr>
          <a:xfrm>
            <a:off x="1421606" y="2550984"/>
            <a:ext cx="542925" cy="464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5-Point Star 8"/>
          <p:cNvSpPr/>
          <p:nvPr/>
        </p:nvSpPr>
        <p:spPr>
          <a:xfrm>
            <a:off x="7319142" y="2550984"/>
            <a:ext cx="542925" cy="464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322856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21" y="112528"/>
            <a:ext cx="7209065" cy="471519"/>
          </a:xfrm>
        </p:spPr>
        <p:txBody>
          <a:bodyPr/>
          <a:lstStyle/>
          <a:p>
            <a:pPr algn="l"/>
            <a:r>
              <a:rPr lang="en-US" sz="2800" dirty="0" smtClean="0"/>
              <a:t>Facts About Tanning</a:t>
            </a:r>
            <a:endParaRPr lang="en-CA" sz="2800" dirty="0"/>
          </a:p>
        </p:txBody>
      </p:sp>
      <p:sp>
        <p:nvSpPr>
          <p:cNvPr id="3" name="Content Placeholder 2"/>
          <p:cNvSpPr>
            <a:spLocks noGrp="1"/>
          </p:cNvSpPr>
          <p:nvPr>
            <p:ph idx="1"/>
          </p:nvPr>
        </p:nvSpPr>
        <p:spPr>
          <a:xfrm>
            <a:off x="542521" y="1018865"/>
            <a:ext cx="5379965" cy="3849527"/>
          </a:xfrm>
        </p:spPr>
        <p:txBody>
          <a:bodyPr>
            <a:normAutofit/>
          </a:bodyPr>
          <a:lstStyle/>
          <a:p>
            <a:pPr>
              <a:spcAft>
                <a:spcPts val="900"/>
              </a:spcAft>
            </a:pPr>
            <a:r>
              <a:rPr lang="en-US" sz="2000" dirty="0"/>
              <a:t>No matter how dark your skin is, everyone is at risk of sunburns and skin </a:t>
            </a:r>
            <a:r>
              <a:rPr lang="en-US" sz="2000" dirty="0" smtClean="0"/>
              <a:t>cancer.</a:t>
            </a:r>
          </a:p>
          <a:p>
            <a:pPr>
              <a:spcAft>
                <a:spcPts val="900"/>
              </a:spcAft>
            </a:pPr>
            <a:r>
              <a:rPr lang="en-US" sz="2000" dirty="0" smtClean="0"/>
              <a:t>A tan is an indication of skin damage. Even with a tan you can get sunburnt and any sun exposure contributes to long term skin damage.</a:t>
            </a:r>
          </a:p>
          <a:p>
            <a:pPr>
              <a:spcAft>
                <a:spcPts val="900"/>
              </a:spcAft>
            </a:pPr>
            <a:r>
              <a:rPr lang="en-US" sz="2000" dirty="0" smtClean="0"/>
              <a:t>A tan does not provide protection against skin damage.</a:t>
            </a:r>
          </a:p>
          <a:p>
            <a:endParaRPr lang="en-CA" dirty="0"/>
          </a:p>
        </p:txBody>
      </p:sp>
      <p:pic>
        <p:nvPicPr>
          <p:cNvPr id="4" name="Picture 3"/>
          <p:cNvPicPr>
            <a:picLocks noChangeAspect="1"/>
          </p:cNvPicPr>
          <p:nvPr/>
        </p:nvPicPr>
        <p:blipFill>
          <a:blip r:embed="rId3"/>
          <a:stretch>
            <a:fillRect/>
          </a:stretch>
        </p:blipFill>
        <p:spPr>
          <a:xfrm>
            <a:off x="6676332" y="1170214"/>
            <a:ext cx="2150507" cy="3225761"/>
          </a:xfrm>
          <a:prstGeom prst="rect">
            <a:avLst/>
          </a:prstGeom>
        </p:spPr>
      </p:pic>
      <p:sp>
        <p:nvSpPr>
          <p:cNvPr id="5" name="TextBox 4"/>
          <p:cNvSpPr txBox="1"/>
          <p:nvPr/>
        </p:nvSpPr>
        <p:spPr>
          <a:xfrm>
            <a:off x="6536992" y="4454849"/>
            <a:ext cx="2550252" cy="219291"/>
          </a:xfrm>
          <a:prstGeom prst="rect">
            <a:avLst/>
          </a:prstGeom>
          <a:noFill/>
        </p:spPr>
        <p:txBody>
          <a:bodyPr wrap="square" rtlCol="0">
            <a:spAutoFit/>
          </a:bodyPr>
          <a:lstStyle/>
          <a:p>
            <a:r>
              <a:rPr lang="en-US" sz="825" dirty="0"/>
              <a:t>Image provided by Queensland Department of Health </a:t>
            </a:r>
          </a:p>
        </p:txBody>
      </p:sp>
    </p:spTree>
    <p:extLst>
      <p:ext uri="{BB962C8B-B14F-4D97-AF65-F5344CB8AC3E}">
        <p14:creationId xmlns:p14="http://schemas.microsoft.com/office/powerpoint/2010/main" val="308272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87" y="151738"/>
            <a:ext cx="7209065" cy="466271"/>
          </a:xfrm>
        </p:spPr>
        <p:txBody>
          <a:bodyPr/>
          <a:lstStyle/>
          <a:p>
            <a:pPr algn="l"/>
            <a:r>
              <a:rPr lang="en-US" sz="2800" dirty="0" smtClean="0"/>
              <a:t>Facts about Sunscreen (1)</a:t>
            </a:r>
            <a:endParaRPr lang="en-CA" sz="2800" dirty="0"/>
          </a:p>
        </p:txBody>
      </p:sp>
      <p:sp>
        <p:nvSpPr>
          <p:cNvPr id="3" name="Content Placeholder 2"/>
          <p:cNvSpPr>
            <a:spLocks noGrp="1"/>
          </p:cNvSpPr>
          <p:nvPr>
            <p:ph idx="1"/>
          </p:nvPr>
        </p:nvSpPr>
        <p:spPr>
          <a:xfrm>
            <a:off x="438085" y="894668"/>
            <a:ext cx="5425304" cy="3867736"/>
          </a:xfrm>
        </p:spPr>
        <p:txBody>
          <a:bodyPr>
            <a:noAutofit/>
          </a:bodyPr>
          <a:lstStyle/>
          <a:p>
            <a:pPr>
              <a:spcAft>
                <a:spcPts val="900"/>
              </a:spcAft>
            </a:pPr>
            <a:r>
              <a:rPr lang="en-US" sz="1800" dirty="0"/>
              <a:t>Sunscreen is </a:t>
            </a:r>
            <a:r>
              <a:rPr lang="en-US" sz="1800" dirty="0" smtClean="0"/>
              <a:t>effective when </a:t>
            </a:r>
            <a:r>
              <a:rPr lang="en-US" sz="1800" dirty="0"/>
              <a:t>applied </a:t>
            </a:r>
            <a:r>
              <a:rPr lang="en-US" sz="1800" dirty="0" smtClean="0"/>
              <a:t>correctly. Use </a:t>
            </a:r>
            <a:r>
              <a:rPr lang="en-US" sz="1800" dirty="0"/>
              <a:t>a sunscreen that is SPF 30, broad spectrum and </a:t>
            </a:r>
            <a:r>
              <a:rPr lang="en-US" sz="1800" dirty="0" smtClean="0"/>
              <a:t>water-resistant.</a:t>
            </a:r>
          </a:p>
          <a:p>
            <a:pPr>
              <a:spcAft>
                <a:spcPts val="900"/>
              </a:spcAft>
            </a:pPr>
            <a:r>
              <a:rPr lang="en-US" sz="1800" dirty="0" smtClean="0"/>
              <a:t>Sunscreen </a:t>
            </a:r>
            <a:r>
              <a:rPr lang="en-US" sz="1800" dirty="0"/>
              <a:t>should be used in combination with </a:t>
            </a:r>
            <a:r>
              <a:rPr lang="en-US" sz="1800" dirty="0" smtClean="0"/>
              <a:t>other controls (long clothing, hats, shade, sunglasses).</a:t>
            </a:r>
          </a:p>
          <a:p>
            <a:pPr>
              <a:spcAft>
                <a:spcPts val="900"/>
              </a:spcAft>
            </a:pPr>
            <a:r>
              <a:rPr lang="en-US" sz="1800" dirty="0" smtClean="0"/>
              <a:t>Apply </a:t>
            </a:r>
            <a:r>
              <a:rPr lang="en-US" sz="1800" dirty="0"/>
              <a:t>generously </a:t>
            </a:r>
            <a:r>
              <a:rPr lang="en-US" sz="1800" dirty="0" smtClean="0"/>
              <a:t>and use more than you think you need. Reapply regularly.</a:t>
            </a:r>
          </a:p>
          <a:p>
            <a:pPr>
              <a:spcAft>
                <a:spcPts val="900"/>
              </a:spcAft>
            </a:pPr>
            <a:r>
              <a:rPr lang="en-US" sz="1800" dirty="0"/>
              <a:t>Sunscreen begins to work as soon as you apply </a:t>
            </a:r>
            <a:r>
              <a:rPr lang="en-US" sz="1800" dirty="0" smtClean="0"/>
              <a:t>it. Use sunscreen </a:t>
            </a:r>
            <a:r>
              <a:rPr lang="en-US" sz="1800" dirty="0"/>
              <a:t>as part of your preparation for the day, just like brushing your teeth</a:t>
            </a:r>
            <a:r>
              <a:rPr lang="en-US" sz="1800" dirty="0" smtClean="0"/>
              <a: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6591" y="1803097"/>
            <a:ext cx="2911394" cy="1940929"/>
          </a:xfrm>
          <a:prstGeom prst="rect">
            <a:avLst/>
          </a:prstGeom>
        </p:spPr>
      </p:pic>
      <p:sp>
        <p:nvSpPr>
          <p:cNvPr id="5" name="TextBox 4"/>
          <p:cNvSpPr txBox="1"/>
          <p:nvPr/>
        </p:nvSpPr>
        <p:spPr>
          <a:xfrm>
            <a:off x="6341105" y="3867236"/>
            <a:ext cx="2495322" cy="219291"/>
          </a:xfrm>
          <a:prstGeom prst="rect">
            <a:avLst/>
          </a:prstGeom>
          <a:noFill/>
        </p:spPr>
        <p:txBody>
          <a:bodyPr wrap="square" rtlCol="0">
            <a:spAutoFit/>
          </a:bodyPr>
          <a:lstStyle/>
          <a:p>
            <a:r>
              <a:rPr lang="en-US" sz="825" dirty="0"/>
              <a:t>Image provided by Queensland Department of Health </a:t>
            </a:r>
          </a:p>
        </p:txBody>
      </p:sp>
    </p:spTree>
    <p:extLst>
      <p:ext uri="{BB962C8B-B14F-4D97-AF65-F5344CB8AC3E}">
        <p14:creationId xmlns:p14="http://schemas.microsoft.com/office/powerpoint/2010/main" val="23499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11"/>
            <a:ext cx="7663590" cy="665514"/>
          </a:xfrm>
        </p:spPr>
        <p:txBody>
          <a:bodyPr/>
          <a:lstStyle/>
          <a:p>
            <a:pPr algn="l"/>
            <a:r>
              <a:rPr lang="en-US" sz="2800" dirty="0" smtClean="0"/>
              <a:t>Facts about Sunscreen (2)</a:t>
            </a:r>
            <a:endParaRPr lang="en-CA" sz="2800" dirty="0"/>
          </a:p>
        </p:txBody>
      </p:sp>
      <p:sp>
        <p:nvSpPr>
          <p:cNvPr id="3" name="Content Placeholder 2"/>
          <p:cNvSpPr>
            <a:spLocks noGrp="1"/>
          </p:cNvSpPr>
          <p:nvPr>
            <p:ph idx="1"/>
          </p:nvPr>
        </p:nvSpPr>
        <p:spPr>
          <a:xfrm>
            <a:off x="406750" y="1029884"/>
            <a:ext cx="8229600" cy="3394472"/>
          </a:xfrm>
        </p:spPr>
        <p:txBody>
          <a:bodyPr>
            <a:noAutofit/>
          </a:bodyPr>
          <a:lstStyle/>
          <a:p>
            <a:pPr>
              <a:spcAft>
                <a:spcPts val="600"/>
              </a:spcAft>
            </a:pPr>
            <a:r>
              <a:rPr lang="en-US" sz="2000" dirty="0"/>
              <a:t>Sunscreen ingredients are tested and must follow health guidelines to make sure they are safe to </a:t>
            </a:r>
            <a:r>
              <a:rPr lang="en-US" sz="2000" dirty="0" smtClean="0"/>
              <a:t>use.</a:t>
            </a:r>
            <a:endParaRPr lang="en-US" sz="2000" dirty="0"/>
          </a:p>
          <a:p>
            <a:pPr>
              <a:spcAft>
                <a:spcPts val="600"/>
              </a:spcAft>
            </a:pPr>
            <a:r>
              <a:rPr lang="en-US" sz="2000" dirty="0" smtClean="0"/>
              <a:t>Store </a:t>
            </a:r>
            <a:r>
              <a:rPr lang="en-US" sz="2000" dirty="0"/>
              <a:t>sunscreen in a cool place as it can deteriorate if stored in hot </a:t>
            </a:r>
            <a:r>
              <a:rPr lang="en-US" sz="2000" dirty="0" smtClean="0"/>
              <a:t>conditions.</a:t>
            </a:r>
            <a:endParaRPr lang="en-US" sz="2000" dirty="0"/>
          </a:p>
          <a:p>
            <a:pPr>
              <a:spcAft>
                <a:spcPts val="600"/>
              </a:spcAft>
            </a:pPr>
            <a:r>
              <a:rPr lang="en-US" sz="2000" dirty="0" smtClean="0"/>
              <a:t>You </a:t>
            </a:r>
            <a:r>
              <a:rPr lang="en-US" sz="2000" dirty="0"/>
              <a:t>can use sunscreen and bug repellant together. </a:t>
            </a:r>
            <a:r>
              <a:rPr lang="en-US" sz="2000" dirty="0" smtClean="0"/>
              <a:t>Apply </a:t>
            </a:r>
            <a:r>
              <a:rPr lang="en-US" sz="2000" dirty="0"/>
              <a:t>sunscreen first before applying insect repellent. </a:t>
            </a:r>
            <a:r>
              <a:rPr lang="en-US" sz="2000" dirty="0" smtClean="0"/>
              <a:t>You </a:t>
            </a:r>
            <a:r>
              <a:rPr lang="en-US" sz="2000" dirty="0"/>
              <a:t>should reapply sunscreen as needed, and more often if you’ve been in the water or sweating, while insect repellent may last for several hours.</a:t>
            </a:r>
            <a:endParaRPr lang="en-CA" sz="2000" dirty="0"/>
          </a:p>
        </p:txBody>
      </p:sp>
    </p:spTree>
    <p:extLst>
      <p:ext uri="{BB962C8B-B14F-4D97-AF65-F5344CB8AC3E}">
        <p14:creationId xmlns:p14="http://schemas.microsoft.com/office/powerpoint/2010/main" val="656502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03" y="184942"/>
            <a:ext cx="7209065" cy="414148"/>
          </a:xfrm>
        </p:spPr>
        <p:txBody>
          <a:bodyPr/>
          <a:lstStyle/>
          <a:p>
            <a:pPr algn="l"/>
            <a:r>
              <a:rPr lang="en-US" sz="2800" dirty="0" smtClean="0"/>
              <a:t>Vitamin D</a:t>
            </a:r>
            <a:endParaRPr lang="en-CA" sz="2800" dirty="0"/>
          </a:p>
        </p:txBody>
      </p:sp>
      <p:sp>
        <p:nvSpPr>
          <p:cNvPr id="3" name="Content Placeholder 2"/>
          <p:cNvSpPr>
            <a:spLocks noGrp="1"/>
          </p:cNvSpPr>
          <p:nvPr>
            <p:ph idx="1"/>
          </p:nvPr>
        </p:nvSpPr>
        <p:spPr>
          <a:xfrm>
            <a:off x="547747" y="1159189"/>
            <a:ext cx="7886700" cy="3192094"/>
          </a:xfrm>
        </p:spPr>
        <p:txBody>
          <a:bodyPr>
            <a:noAutofit/>
          </a:bodyPr>
          <a:lstStyle/>
          <a:p>
            <a:pPr>
              <a:spcAft>
                <a:spcPts val="600"/>
              </a:spcAft>
            </a:pPr>
            <a:r>
              <a:rPr lang="en-US" sz="2000" dirty="0"/>
              <a:t>The sun is not the only source of Vitamin </a:t>
            </a:r>
            <a:r>
              <a:rPr lang="en-US" sz="2000" dirty="0" smtClean="0"/>
              <a:t>D.</a:t>
            </a:r>
          </a:p>
          <a:p>
            <a:pPr>
              <a:spcAft>
                <a:spcPts val="600"/>
              </a:spcAft>
            </a:pPr>
            <a:r>
              <a:rPr lang="en-US" sz="2000" dirty="0" smtClean="0"/>
              <a:t>Vitamin </a:t>
            </a:r>
            <a:r>
              <a:rPr lang="en-US" sz="2000" dirty="0"/>
              <a:t>D can be obtained safely from foods like dairy products, fatty fish, fortified foods and/or </a:t>
            </a:r>
            <a:r>
              <a:rPr lang="en-US" sz="2000" dirty="0" smtClean="0"/>
              <a:t>supplements.</a:t>
            </a:r>
          </a:p>
          <a:p>
            <a:pPr>
              <a:spcAft>
                <a:spcPts val="600"/>
              </a:spcAft>
            </a:pPr>
            <a:r>
              <a:rPr lang="en-US" sz="2000" dirty="0" smtClean="0"/>
              <a:t>Intentional </a:t>
            </a:r>
            <a:r>
              <a:rPr lang="en-US" sz="2000" dirty="0"/>
              <a:t>sun exposure to meet vitamin D </a:t>
            </a:r>
            <a:r>
              <a:rPr lang="en-US" sz="2000" dirty="0" smtClean="0"/>
              <a:t>requirements </a:t>
            </a:r>
            <a:r>
              <a:rPr lang="en-US" sz="2000" dirty="0"/>
              <a:t>is not </a:t>
            </a:r>
            <a:r>
              <a:rPr lang="en-US" sz="2000" dirty="0" smtClean="0"/>
              <a:t>recommended.</a:t>
            </a:r>
            <a:endParaRPr lang="en-CA" sz="2000" dirty="0"/>
          </a:p>
        </p:txBody>
      </p:sp>
    </p:spTree>
    <p:extLst>
      <p:ext uri="{BB962C8B-B14F-4D97-AF65-F5344CB8AC3E}">
        <p14:creationId xmlns:p14="http://schemas.microsoft.com/office/powerpoint/2010/main" val="2636643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247305" y="237280"/>
            <a:ext cx="4632127" cy="4632127"/>
          </a:xfrm>
        </p:spPr>
      </p:pic>
      <p:sp>
        <p:nvSpPr>
          <p:cNvPr id="2" name="TextBox 1"/>
          <p:cNvSpPr txBox="1"/>
          <p:nvPr/>
        </p:nvSpPr>
        <p:spPr>
          <a:xfrm>
            <a:off x="264695" y="1926054"/>
            <a:ext cx="1812758" cy="1015663"/>
          </a:xfrm>
          <a:prstGeom prst="rect">
            <a:avLst/>
          </a:prstGeom>
          <a:noFill/>
          <a:ln>
            <a:noFill/>
          </a:ln>
        </p:spPr>
        <p:txBody>
          <a:bodyPr wrap="square" rtlCol="0">
            <a:spAutoFit/>
          </a:bodyPr>
          <a:lstStyle/>
          <a:p>
            <a:r>
              <a:rPr lang="en-US" sz="2000" dirty="0">
                <a:latin typeface="Bangla Sangam MN"/>
              </a:rPr>
              <a:t>Protection Measures You Can Take</a:t>
            </a:r>
          </a:p>
        </p:txBody>
      </p:sp>
    </p:spTree>
    <p:extLst>
      <p:ext uri="{BB962C8B-B14F-4D97-AF65-F5344CB8AC3E}">
        <p14:creationId xmlns:p14="http://schemas.microsoft.com/office/powerpoint/2010/main" val="3999146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References</a:t>
            </a:r>
            <a:endParaRPr lang="en-CA" sz="2800" dirty="0"/>
          </a:p>
        </p:txBody>
      </p:sp>
      <p:sp>
        <p:nvSpPr>
          <p:cNvPr id="3" name="Content Placeholder 2"/>
          <p:cNvSpPr>
            <a:spLocks noGrp="1"/>
          </p:cNvSpPr>
          <p:nvPr>
            <p:ph idx="1"/>
          </p:nvPr>
        </p:nvSpPr>
        <p:spPr>
          <a:xfrm>
            <a:off x="457200" y="1200151"/>
            <a:ext cx="8398042" cy="3394472"/>
          </a:xfrm>
        </p:spPr>
        <p:txBody>
          <a:bodyPr>
            <a:normAutofit/>
          </a:bodyPr>
          <a:lstStyle/>
          <a:p>
            <a:pPr marL="457200" indent="-457200">
              <a:buAutoNum type="arabicPeriod"/>
            </a:pPr>
            <a:r>
              <a:rPr lang="en-US" sz="1400" dirty="0"/>
              <a:t>Canadian Cancer Society’s Advisory Committee on Cancer Statistics. (2014). </a:t>
            </a:r>
            <a:r>
              <a:rPr lang="en-US" sz="1400" i="1" dirty="0"/>
              <a:t>Cancer Statistics 2014</a:t>
            </a:r>
            <a:r>
              <a:rPr lang="en-US" sz="1400" dirty="0"/>
              <a:t>. Toronto, ON: Canadian Cancer Society. </a:t>
            </a:r>
            <a:endParaRPr lang="en-US" sz="1400" dirty="0" smtClean="0"/>
          </a:p>
          <a:p>
            <a:pPr marL="457200" indent="-457200">
              <a:buAutoNum type="arabicPeriod"/>
            </a:pPr>
            <a:r>
              <a:rPr lang="en-US" sz="1400" dirty="0" err="1" smtClean="0"/>
              <a:t>Radespiel-Tröger</a:t>
            </a:r>
            <a:r>
              <a:rPr lang="en-US" sz="1400" dirty="0"/>
              <a:t>, M., Meyer, M., </a:t>
            </a:r>
            <a:r>
              <a:rPr lang="en-US" sz="1400" dirty="0" err="1"/>
              <a:t>Pfahlberg</a:t>
            </a:r>
            <a:r>
              <a:rPr lang="en-US" sz="1400" dirty="0"/>
              <a:t>, A., </a:t>
            </a:r>
            <a:r>
              <a:rPr lang="en-US" sz="1400" dirty="0" err="1"/>
              <a:t>Lausen</a:t>
            </a:r>
            <a:r>
              <a:rPr lang="en-US" sz="1400" dirty="0"/>
              <a:t>, B., </a:t>
            </a:r>
            <a:r>
              <a:rPr lang="en-US" sz="1400" dirty="0" err="1"/>
              <a:t>Uter</a:t>
            </a:r>
            <a:r>
              <a:rPr lang="en-US" sz="1400" dirty="0"/>
              <a:t>, W., and </a:t>
            </a:r>
            <a:r>
              <a:rPr lang="en-US" sz="1400" dirty="0" err="1"/>
              <a:t>Gefeller</a:t>
            </a:r>
            <a:r>
              <a:rPr lang="en-US" sz="1400" dirty="0"/>
              <a:t>, O. (2009). Outdoor work and skin cancer incidence: a registry-based study in Bavaria</a:t>
            </a:r>
            <a:r>
              <a:rPr lang="en-US" sz="1400" i="1" dirty="0"/>
              <a:t>. </a:t>
            </a:r>
            <a:r>
              <a:rPr lang="en-US" sz="1400" i="1" dirty="0" err="1"/>
              <a:t>Int</a:t>
            </a:r>
            <a:r>
              <a:rPr lang="en-US" sz="1400" i="1" dirty="0"/>
              <a:t> Arch </a:t>
            </a:r>
            <a:r>
              <a:rPr lang="en-US" sz="1400" i="1" dirty="0" err="1"/>
              <a:t>Occup</a:t>
            </a:r>
            <a:r>
              <a:rPr lang="en-US" sz="1400" i="1" dirty="0"/>
              <a:t> Environ Health,</a:t>
            </a:r>
            <a:r>
              <a:rPr lang="en-US" sz="1400" dirty="0"/>
              <a:t> 82, 357–36</a:t>
            </a:r>
            <a:r>
              <a:rPr lang="en-US" sz="1400" dirty="0" smtClean="0"/>
              <a:t>.</a:t>
            </a:r>
          </a:p>
          <a:p>
            <a:pPr marL="457200" indent="-457200">
              <a:buFont typeface="Arial"/>
              <a:buAutoNum type="arabicPeriod"/>
            </a:pPr>
            <a:r>
              <a:rPr lang="en-US" sz="1400" dirty="0"/>
              <a:t>Canadian Partnership Against Cancer. (2010, Feb 26). </a:t>
            </a:r>
            <a:r>
              <a:rPr lang="en-US" sz="1400" i="1" dirty="0"/>
              <a:t>The Economic Burden of Skin Cancer in Canada: Current and Projected</a:t>
            </a:r>
            <a:r>
              <a:rPr lang="en-US" sz="1400" dirty="0"/>
              <a:t>. Retrieved from http://</a:t>
            </a:r>
            <a:r>
              <a:rPr lang="en-US" sz="1400" dirty="0" smtClean="0"/>
              <a:t>www.cancercare.ns.ca/site-cc/media/cancercare/Economic%20Burden%20of%20Skin%20Cancer%20in%20Canada%20Report.pdf</a:t>
            </a:r>
          </a:p>
          <a:p>
            <a:pPr marL="457200" indent="-457200">
              <a:buFont typeface="Arial"/>
              <a:buAutoNum type="arabicPeriod"/>
            </a:pPr>
            <a:r>
              <a:rPr lang="en-CA" sz="1400" dirty="0" smtClean="0"/>
              <a:t>Peters</a:t>
            </a:r>
            <a:r>
              <a:rPr lang="en-CA" sz="1400" dirty="0"/>
              <a:t>, C. E., Nicol, A. M., Demers, P. A. (2012). Prevalence of exposure to solar ultraviolet radiation (UVR) on the job in Canada. </a:t>
            </a:r>
            <a:r>
              <a:rPr lang="en-CA" sz="1400" i="1" dirty="0"/>
              <a:t>Can J Public Health</a:t>
            </a:r>
            <a:r>
              <a:rPr lang="en-CA" sz="1400" dirty="0"/>
              <a:t>, 103(3), 223-226</a:t>
            </a:r>
            <a:r>
              <a:rPr lang="en-CA" sz="1400" dirty="0" smtClean="0"/>
              <a:t>.</a:t>
            </a:r>
          </a:p>
          <a:p>
            <a:pPr marL="0" indent="0">
              <a:buNone/>
            </a:pPr>
            <a:endParaRPr lang="en-CA" sz="1200" dirty="0"/>
          </a:p>
          <a:p>
            <a:pPr marL="457200" indent="-457200">
              <a:buFont typeface="Arial"/>
              <a:buAutoNum type="arabicPeriod"/>
            </a:pPr>
            <a:endParaRPr lang="en-CA" sz="1200" dirty="0"/>
          </a:p>
          <a:p>
            <a:pPr marL="457200" indent="-457200">
              <a:buAutoNum type="arabicPeriod"/>
            </a:pPr>
            <a:endParaRPr lang="en-CA" sz="1200" dirty="0"/>
          </a:p>
          <a:p>
            <a:pPr marL="457200" indent="-457200">
              <a:buAutoNum type="arabicPeriod"/>
            </a:pPr>
            <a:endParaRPr lang="en-CA" dirty="0"/>
          </a:p>
        </p:txBody>
      </p:sp>
    </p:spTree>
    <p:extLst>
      <p:ext uri="{BB962C8B-B14F-4D97-AF65-F5344CB8AC3E}">
        <p14:creationId xmlns:p14="http://schemas.microsoft.com/office/powerpoint/2010/main" val="312223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900" y="0"/>
            <a:ext cx="3104368" cy="680272"/>
          </a:xfrm>
        </p:spPr>
        <p:txBody>
          <a:bodyPr/>
          <a:lstStyle/>
          <a:p>
            <a:r>
              <a:rPr lang="en-US" dirty="0" smtClean="0"/>
              <a:t>Thank you!</a:t>
            </a:r>
            <a:endParaRPr lang="en-US" dirty="0"/>
          </a:p>
        </p:txBody>
      </p:sp>
      <p:sp>
        <p:nvSpPr>
          <p:cNvPr id="3" name="Content Placeholder 2"/>
          <p:cNvSpPr>
            <a:spLocks noGrp="1"/>
          </p:cNvSpPr>
          <p:nvPr>
            <p:ph idx="1"/>
          </p:nvPr>
        </p:nvSpPr>
        <p:spPr>
          <a:xfrm>
            <a:off x="559061" y="1982051"/>
            <a:ext cx="8229600" cy="1102782"/>
          </a:xfrm>
        </p:spPr>
        <p:txBody>
          <a:bodyPr>
            <a:normAutofit lnSpcReduction="10000"/>
          </a:bodyPr>
          <a:lstStyle/>
          <a:p>
            <a:pPr marL="0" indent="0" algn="ctr">
              <a:buNone/>
            </a:pPr>
            <a:r>
              <a:rPr lang="en-US" sz="1600" dirty="0">
                <a:latin typeface="Calibri"/>
                <a:cs typeface="Calibri"/>
              </a:rPr>
              <a:t>Production of this presentation has been made possible through financial support from Health Canada through the Canadian Partnership Against Cancer</a:t>
            </a:r>
            <a:r>
              <a:rPr lang="en-US" sz="1600" dirty="0" smtClean="0">
                <a:latin typeface="Calibri"/>
                <a:cs typeface="Calibri"/>
              </a:rPr>
              <a:t>.</a:t>
            </a:r>
          </a:p>
          <a:p>
            <a:pPr marL="0" indent="0" algn="ctr">
              <a:buNone/>
            </a:pPr>
            <a:endParaRPr lang="en-US" sz="1600" dirty="0">
              <a:latin typeface="Calibri"/>
              <a:cs typeface="Calibri"/>
            </a:endParaRPr>
          </a:p>
          <a:p>
            <a:pPr marL="0" indent="0" algn="ctr">
              <a:buNone/>
            </a:pPr>
            <a:r>
              <a:rPr lang="en-US" sz="1600" dirty="0" smtClean="0">
                <a:latin typeface="Calibri"/>
                <a:cs typeface="Calibri"/>
              </a:rPr>
              <a:t>Thank you to all of the partners who made this project a success:</a:t>
            </a:r>
            <a:endParaRPr lang="en-US" sz="1600" dirty="0">
              <a:latin typeface="Calibri"/>
              <a:cs typeface="Calibri"/>
            </a:endParaRPr>
          </a:p>
          <a:p>
            <a:pPr marL="0" indent="0">
              <a:buNone/>
            </a:pP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96516" y="943281"/>
            <a:ext cx="4108762" cy="790546"/>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20" y="3108960"/>
            <a:ext cx="1250873" cy="60444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25720" y="3977640"/>
            <a:ext cx="990738" cy="595395"/>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val="0"/>
              </a:ext>
            </a:extLst>
          </a:blip>
          <a:srcRect b="25345"/>
          <a:stretch/>
        </p:blipFill>
        <p:spPr>
          <a:xfrm>
            <a:off x="1984770" y="3200400"/>
            <a:ext cx="1451374" cy="521857"/>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26436" y="3200400"/>
            <a:ext cx="1424777" cy="435349"/>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98080" y="3230533"/>
            <a:ext cx="1316298" cy="478654"/>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72382" y="3984213"/>
            <a:ext cx="1504776" cy="440481"/>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4085" y="4021625"/>
            <a:ext cx="1499103" cy="536189"/>
          </a:xfrm>
          <a:prstGeom prst="rect">
            <a:avLst/>
          </a:prstGeom>
        </p:spPr>
      </p:pic>
      <p:pic>
        <p:nvPicPr>
          <p:cNvPr id="21" name="Picture 2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554046" y="3314622"/>
            <a:ext cx="1541698" cy="292007"/>
          </a:xfrm>
          <a:prstGeom prst="rect">
            <a:avLst/>
          </a:prstGeom>
        </p:spPr>
      </p:pic>
      <p:pic>
        <p:nvPicPr>
          <p:cNvPr id="22" name="Picture 21"/>
          <p:cNvPicPr>
            <a:picLocks noChangeAspect="1"/>
          </p:cNvPicPr>
          <p:nvPr/>
        </p:nvPicPr>
        <p:blipFill rotWithShape="1">
          <a:blip r:embed="rId11" cstate="email">
            <a:extLst>
              <a:ext uri="{28A0092B-C50C-407E-A947-70E740481C1C}">
                <a14:useLocalDpi xmlns:a14="http://schemas.microsoft.com/office/drawing/2010/main" val="0"/>
              </a:ext>
            </a:extLst>
          </a:blip>
          <a:srcRect b="21118"/>
          <a:stretch/>
        </p:blipFill>
        <p:spPr>
          <a:xfrm>
            <a:off x="7223760" y="4021626"/>
            <a:ext cx="1676525" cy="403068"/>
          </a:xfrm>
          <a:prstGeom prst="rect">
            <a:avLst/>
          </a:prstGeom>
        </p:spPr>
      </p:pic>
      <p:pic>
        <p:nvPicPr>
          <p:cNvPr id="5" name="Picture 4"/>
          <p:cNvPicPr>
            <a:picLocks noChangeAspect="1"/>
          </p:cNvPicPr>
          <p:nvPr/>
        </p:nvPicPr>
        <p:blipFill rotWithShape="1">
          <a:blip r:embed="rId12" cstate="email">
            <a:extLst>
              <a:ext uri="{28A0092B-C50C-407E-A947-70E740481C1C}">
                <a14:useLocalDpi xmlns:a14="http://schemas.microsoft.com/office/drawing/2010/main" val="0"/>
              </a:ext>
            </a:extLst>
          </a:blip>
          <a:srcRect l="6518" t="17728" r="5801" b="17929"/>
          <a:stretch/>
        </p:blipFill>
        <p:spPr>
          <a:xfrm>
            <a:off x="3511296" y="4009273"/>
            <a:ext cx="1709928" cy="462142"/>
          </a:xfrm>
          <a:prstGeom prst="rect">
            <a:avLst/>
          </a:prstGeom>
        </p:spPr>
      </p:pic>
    </p:spTree>
    <p:extLst>
      <p:ext uri="{BB962C8B-B14F-4D97-AF65-F5344CB8AC3E}">
        <p14:creationId xmlns:p14="http://schemas.microsoft.com/office/powerpoint/2010/main" val="86044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Purpose of this Training</a:t>
            </a:r>
            <a:endParaRPr lang="en-CA" sz="2800" dirty="0"/>
          </a:p>
        </p:txBody>
      </p:sp>
      <p:sp>
        <p:nvSpPr>
          <p:cNvPr id="3" name="Content Placeholder 2"/>
          <p:cNvSpPr>
            <a:spLocks noGrp="1"/>
          </p:cNvSpPr>
          <p:nvPr>
            <p:ph idx="1"/>
          </p:nvPr>
        </p:nvSpPr>
        <p:spPr>
          <a:xfrm>
            <a:off x="483608" y="1023948"/>
            <a:ext cx="7886700" cy="3661563"/>
          </a:xfrm>
        </p:spPr>
        <p:txBody>
          <a:bodyPr>
            <a:normAutofit fontScale="70000" lnSpcReduction="20000"/>
          </a:bodyPr>
          <a:lstStyle/>
          <a:p>
            <a:pPr>
              <a:lnSpc>
                <a:spcPct val="120000"/>
              </a:lnSpc>
              <a:spcBef>
                <a:spcPts val="450"/>
              </a:spcBef>
              <a:spcAft>
                <a:spcPts val="600"/>
              </a:spcAft>
            </a:pPr>
            <a:r>
              <a:rPr lang="en-US" sz="2850" dirty="0"/>
              <a:t>The objective of this training is to provide basic information for </a:t>
            </a:r>
            <a:r>
              <a:rPr lang="en-US" sz="2850" dirty="0" smtClean="0"/>
              <a:t>workers </a:t>
            </a:r>
            <a:r>
              <a:rPr lang="en-US" sz="2850" dirty="0"/>
              <a:t>about </a:t>
            </a:r>
            <a:r>
              <a:rPr lang="en-US" sz="2850" dirty="0" smtClean="0"/>
              <a:t>solar </a:t>
            </a:r>
            <a:r>
              <a:rPr lang="en-US" sz="2850" dirty="0"/>
              <a:t>UV exposure and how to protect </a:t>
            </a:r>
            <a:r>
              <a:rPr lang="en-US" sz="2850" dirty="0" smtClean="0"/>
              <a:t>themselves </a:t>
            </a:r>
            <a:r>
              <a:rPr lang="en-US" sz="2850" dirty="0"/>
              <a:t>from this hazard.</a:t>
            </a:r>
          </a:p>
          <a:p>
            <a:pPr>
              <a:lnSpc>
                <a:spcPct val="120000"/>
              </a:lnSpc>
              <a:spcBef>
                <a:spcPts val="450"/>
              </a:spcBef>
              <a:spcAft>
                <a:spcPts val="600"/>
              </a:spcAft>
            </a:pPr>
            <a:r>
              <a:rPr lang="en-US" sz="2850" dirty="0"/>
              <a:t>The content will explore:</a:t>
            </a:r>
          </a:p>
          <a:p>
            <a:pPr lvl="1">
              <a:lnSpc>
                <a:spcPct val="120000"/>
              </a:lnSpc>
              <a:spcBef>
                <a:spcPts val="450"/>
              </a:spcBef>
              <a:spcAft>
                <a:spcPts val="600"/>
              </a:spcAft>
            </a:pPr>
            <a:r>
              <a:rPr lang="en-US" sz="2625" dirty="0" smtClean="0">
                <a:latin typeface="Bangla Sangam MN"/>
              </a:rPr>
              <a:t>The </a:t>
            </a:r>
            <a:r>
              <a:rPr lang="en-US" sz="2625" dirty="0">
                <a:latin typeface="Bangla Sangam MN"/>
              </a:rPr>
              <a:t>hazard posed by Solar UV</a:t>
            </a:r>
          </a:p>
          <a:p>
            <a:pPr lvl="1">
              <a:lnSpc>
                <a:spcPct val="120000"/>
              </a:lnSpc>
              <a:spcBef>
                <a:spcPts val="450"/>
              </a:spcBef>
              <a:spcAft>
                <a:spcPts val="600"/>
              </a:spcAft>
            </a:pPr>
            <a:r>
              <a:rPr lang="en-US" sz="2625" dirty="0">
                <a:latin typeface="Bangla Sangam MN"/>
              </a:rPr>
              <a:t>The health effects of exposure to Solar UV</a:t>
            </a:r>
          </a:p>
          <a:p>
            <a:pPr lvl="1">
              <a:lnSpc>
                <a:spcPct val="120000"/>
              </a:lnSpc>
              <a:spcBef>
                <a:spcPts val="450"/>
              </a:spcBef>
              <a:spcAft>
                <a:spcPts val="600"/>
              </a:spcAft>
            </a:pPr>
            <a:r>
              <a:rPr lang="en-US" sz="2625" dirty="0">
                <a:solidFill>
                  <a:prstClr val="black"/>
                </a:solidFill>
                <a:latin typeface="Bangla Sangam MN"/>
              </a:rPr>
              <a:t>The extent of the problem</a:t>
            </a:r>
          </a:p>
          <a:p>
            <a:pPr lvl="1">
              <a:lnSpc>
                <a:spcPct val="120000"/>
              </a:lnSpc>
              <a:spcBef>
                <a:spcPts val="450"/>
              </a:spcBef>
              <a:spcAft>
                <a:spcPts val="600"/>
              </a:spcAft>
            </a:pPr>
            <a:r>
              <a:rPr lang="en-US" sz="2625" dirty="0">
                <a:latin typeface="Bangla Sangam MN"/>
              </a:rPr>
              <a:t>Facts related to UV safety</a:t>
            </a:r>
          </a:p>
          <a:p>
            <a:pPr lvl="1">
              <a:lnSpc>
                <a:spcPct val="120000"/>
              </a:lnSpc>
              <a:spcBef>
                <a:spcPts val="450"/>
              </a:spcBef>
              <a:spcAft>
                <a:spcPts val="600"/>
              </a:spcAft>
            </a:pPr>
            <a:r>
              <a:rPr lang="en-US" sz="2625" dirty="0">
                <a:latin typeface="Bangla Sangam MN"/>
              </a:rPr>
              <a:t>Methods to protect employees from exposure to Solar UV</a:t>
            </a:r>
            <a:endParaRPr lang="en-US" sz="2625" dirty="0">
              <a:solidFill>
                <a:prstClr val="black"/>
              </a:solidFill>
              <a:latin typeface="Bangla Sangam MN"/>
            </a:endParaRPr>
          </a:p>
          <a:p>
            <a:pPr lvl="1">
              <a:spcAft>
                <a:spcPts val="600"/>
              </a:spcAft>
            </a:pPr>
            <a:endParaRPr lang="en-CA" dirty="0"/>
          </a:p>
        </p:txBody>
      </p:sp>
    </p:spTree>
    <p:extLst>
      <p:ext uri="{BB962C8B-B14F-4D97-AF65-F5344CB8AC3E}">
        <p14:creationId xmlns:p14="http://schemas.microsoft.com/office/powerpoint/2010/main" val="2652871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94" y="148252"/>
            <a:ext cx="7209065" cy="458749"/>
          </a:xfrm>
        </p:spPr>
        <p:txBody>
          <a:bodyPr/>
          <a:lstStyle/>
          <a:p>
            <a:pPr algn="l"/>
            <a:r>
              <a:rPr lang="en-US" sz="2800" dirty="0" smtClean="0"/>
              <a:t>What is Solar UV?</a:t>
            </a:r>
            <a:endParaRPr lang="en-CA" sz="2800" dirty="0"/>
          </a:p>
        </p:txBody>
      </p:sp>
      <p:sp>
        <p:nvSpPr>
          <p:cNvPr id="3" name="Content Placeholder 2"/>
          <p:cNvSpPr>
            <a:spLocks noGrp="1"/>
          </p:cNvSpPr>
          <p:nvPr>
            <p:ph idx="1"/>
          </p:nvPr>
        </p:nvSpPr>
        <p:spPr>
          <a:xfrm>
            <a:off x="571894" y="1089432"/>
            <a:ext cx="7853958" cy="3263504"/>
          </a:xfrm>
        </p:spPr>
        <p:txBody>
          <a:bodyPr>
            <a:normAutofit/>
          </a:bodyPr>
          <a:lstStyle/>
          <a:p>
            <a:pPr>
              <a:spcAft>
                <a:spcPts val="1200"/>
              </a:spcAft>
            </a:pPr>
            <a:r>
              <a:rPr lang="en-US" sz="2000" dirty="0"/>
              <a:t>UV is short for Ultraviolet </a:t>
            </a:r>
            <a:r>
              <a:rPr lang="en-US" sz="2000" dirty="0" smtClean="0"/>
              <a:t>Radiation.</a:t>
            </a:r>
            <a:endParaRPr lang="en-US" sz="2000" dirty="0"/>
          </a:p>
          <a:p>
            <a:pPr>
              <a:spcAft>
                <a:spcPts val="1200"/>
              </a:spcAft>
            </a:pPr>
            <a:r>
              <a:rPr lang="en-US" sz="2000" dirty="0" smtClean="0"/>
              <a:t>Solar UV part of the spectrum of radiation that is contained in the energy from the sun that reaches the earth.</a:t>
            </a:r>
            <a:endParaRPr lang="en-US" sz="2000" dirty="0"/>
          </a:p>
          <a:p>
            <a:pPr>
              <a:spcAft>
                <a:spcPts val="1200"/>
              </a:spcAft>
            </a:pPr>
            <a:r>
              <a:rPr lang="en-US" sz="2000" dirty="0" smtClean="0"/>
              <a:t>Some of this radiation is in the form of visible light. Visible light is what our eyes use for sight, to perceive shape and </a:t>
            </a:r>
            <a:r>
              <a:rPr lang="en-US" sz="2000" dirty="0" err="1" smtClean="0"/>
              <a:t>colour</a:t>
            </a:r>
            <a:r>
              <a:rPr lang="en-US" sz="2000" dirty="0" smtClean="0"/>
              <a:t>.</a:t>
            </a:r>
            <a:endParaRPr lang="en-US" sz="2000" dirty="0"/>
          </a:p>
          <a:p>
            <a:pPr>
              <a:spcAft>
                <a:spcPts val="1200"/>
              </a:spcAft>
            </a:pPr>
            <a:r>
              <a:rPr lang="en-US" sz="2000" dirty="0" smtClean="0"/>
              <a:t>UV rays are invisible. Their energy is stronger than visible light and weaker than x-rays.</a:t>
            </a:r>
          </a:p>
        </p:txBody>
      </p:sp>
    </p:spTree>
    <p:extLst>
      <p:ext uri="{BB962C8B-B14F-4D97-AF65-F5344CB8AC3E}">
        <p14:creationId xmlns:p14="http://schemas.microsoft.com/office/powerpoint/2010/main" val="3452190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48963" y="451351"/>
            <a:ext cx="6146919" cy="4692149"/>
          </a:xfrm>
        </p:spPr>
      </p:pic>
    </p:spTree>
    <p:extLst>
      <p:ext uri="{BB962C8B-B14F-4D97-AF65-F5344CB8AC3E}">
        <p14:creationId xmlns:p14="http://schemas.microsoft.com/office/powerpoint/2010/main" val="304064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Sun Exposure and Your Skin</a:t>
            </a:r>
            <a:endParaRPr lang="en-CA" sz="2800" dirty="0"/>
          </a:p>
        </p:txBody>
      </p:sp>
      <p:sp>
        <p:nvSpPr>
          <p:cNvPr id="3" name="Content Placeholder 2"/>
          <p:cNvSpPr>
            <a:spLocks noGrp="1"/>
          </p:cNvSpPr>
          <p:nvPr>
            <p:ph idx="1"/>
          </p:nvPr>
        </p:nvSpPr>
        <p:spPr>
          <a:xfrm>
            <a:off x="285492" y="1021299"/>
            <a:ext cx="4493898" cy="3263504"/>
          </a:xfrm>
        </p:spPr>
        <p:txBody>
          <a:bodyPr>
            <a:normAutofit/>
          </a:bodyPr>
          <a:lstStyle/>
          <a:p>
            <a:r>
              <a:rPr lang="en-US" sz="2000" dirty="0" smtClean="0">
                <a:cs typeface="Calibri"/>
              </a:rPr>
              <a:t>Exposure </a:t>
            </a:r>
            <a:r>
              <a:rPr lang="en-US" sz="2000" dirty="0">
                <a:cs typeface="Calibri"/>
              </a:rPr>
              <a:t>to UV from the sun can lead to:</a:t>
            </a:r>
          </a:p>
          <a:p>
            <a:pPr lvl="1"/>
            <a:r>
              <a:rPr lang="en-US" sz="2000" dirty="0" smtClean="0">
                <a:latin typeface="Bangla Sangam MN"/>
              </a:rPr>
              <a:t>Skin cancer: basal </a:t>
            </a:r>
            <a:r>
              <a:rPr lang="en-US" sz="2000" dirty="0">
                <a:latin typeface="Bangla Sangam MN"/>
              </a:rPr>
              <a:t>cell carcinoma, squamous cell carcinoma (together referred to as non-melanoma skin cancer</a:t>
            </a:r>
            <a:r>
              <a:rPr lang="en-US" sz="2000" dirty="0" smtClean="0">
                <a:latin typeface="Bangla Sangam MN"/>
              </a:rPr>
              <a:t>) </a:t>
            </a:r>
            <a:r>
              <a:rPr lang="en-US" sz="2000" dirty="0">
                <a:latin typeface="Bangla Sangam MN"/>
              </a:rPr>
              <a:t>and melanoma</a:t>
            </a:r>
          </a:p>
          <a:p>
            <a:pPr lvl="1"/>
            <a:r>
              <a:rPr lang="en-US" sz="2000" dirty="0">
                <a:latin typeface="Bangla Sangam MN"/>
              </a:rPr>
              <a:t>Sunburn</a:t>
            </a:r>
          </a:p>
          <a:p>
            <a:pPr lvl="1"/>
            <a:r>
              <a:rPr lang="en-US" sz="2000" dirty="0">
                <a:latin typeface="Bangla Sangam MN"/>
              </a:rPr>
              <a:t>Skin damage</a:t>
            </a:r>
          </a:p>
        </p:txBody>
      </p:sp>
      <p:sp>
        <p:nvSpPr>
          <p:cNvPr id="8" name="TextBox 7"/>
          <p:cNvSpPr txBox="1"/>
          <p:nvPr/>
        </p:nvSpPr>
        <p:spPr>
          <a:xfrm>
            <a:off x="197632" y="4238002"/>
            <a:ext cx="4711252" cy="553998"/>
          </a:xfrm>
          <a:prstGeom prst="rect">
            <a:avLst/>
          </a:prstGeom>
          <a:noFill/>
          <a:ln>
            <a:solidFill>
              <a:schemeClr val="accent1"/>
            </a:solidFill>
          </a:ln>
        </p:spPr>
        <p:txBody>
          <a:bodyPr wrap="square" rtlCol="0">
            <a:spAutoFit/>
          </a:bodyPr>
          <a:lstStyle/>
          <a:p>
            <a:r>
              <a:rPr lang="en-US" sz="1000" dirty="0" smtClean="0"/>
              <a:t>Notes on Images:</a:t>
            </a:r>
          </a:p>
          <a:p>
            <a:r>
              <a:rPr lang="en-US" sz="1000" dirty="0" smtClean="0"/>
              <a:t>Top photo = basal cell carcinoma; Bottom photo = melanoma</a:t>
            </a:r>
          </a:p>
          <a:p>
            <a:r>
              <a:rPr lang="en-US" sz="1000" dirty="0" smtClean="0"/>
              <a:t>Photo </a:t>
            </a:r>
            <a:r>
              <a:rPr lang="en-US" sz="1000" dirty="0"/>
              <a:t>source: </a:t>
            </a:r>
            <a:r>
              <a:rPr lang="en-US" sz="1000" dirty="0">
                <a:hlinkClick r:id="rId3"/>
              </a:rPr>
              <a:t>http://</a:t>
            </a:r>
            <a:r>
              <a:rPr lang="en-US" sz="1000" dirty="0" smtClean="0">
                <a:hlinkClick r:id="rId3"/>
              </a:rPr>
              <a:t>www.cancer.org/cancer/skincancer/galleries/skin-cancer-images</a:t>
            </a:r>
            <a:r>
              <a:rPr lang="en-US" sz="1000" dirty="0" smtClean="0"/>
              <a:t> </a:t>
            </a:r>
            <a:endParaRPr lang="en-US" sz="10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09223" y="815668"/>
            <a:ext cx="3720002" cy="209039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09223" y="2971337"/>
            <a:ext cx="3720002" cy="2090394"/>
          </a:xfrm>
          <a:prstGeom prst="rect">
            <a:avLst/>
          </a:prstGeom>
        </p:spPr>
      </p:pic>
    </p:spTree>
    <p:extLst>
      <p:ext uri="{BB962C8B-B14F-4D97-AF65-F5344CB8AC3E}">
        <p14:creationId xmlns:p14="http://schemas.microsoft.com/office/powerpoint/2010/main" val="3565475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Facts About Skin Cancer</a:t>
            </a:r>
            <a:endParaRPr lang="en-CA" sz="2800" dirty="0"/>
          </a:p>
        </p:txBody>
      </p:sp>
      <p:sp>
        <p:nvSpPr>
          <p:cNvPr id="3" name="Content Placeholder 2"/>
          <p:cNvSpPr>
            <a:spLocks noGrp="1"/>
          </p:cNvSpPr>
          <p:nvPr>
            <p:ph idx="1"/>
          </p:nvPr>
        </p:nvSpPr>
        <p:spPr>
          <a:xfrm>
            <a:off x="527751" y="901619"/>
            <a:ext cx="7886700" cy="3834342"/>
          </a:xfrm>
        </p:spPr>
        <p:txBody>
          <a:bodyPr>
            <a:noAutofit/>
          </a:bodyPr>
          <a:lstStyle/>
          <a:p>
            <a:pPr>
              <a:spcBef>
                <a:spcPts val="0"/>
              </a:spcBef>
              <a:spcAft>
                <a:spcPts val="600"/>
              </a:spcAft>
            </a:pPr>
            <a:r>
              <a:rPr lang="en-US" sz="2000" dirty="0"/>
              <a:t>UV from the sun is the primary cause of skin </a:t>
            </a:r>
            <a:r>
              <a:rPr lang="en-US" sz="2000" dirty="0" smtClean="0"/>
              <a:t>cancer</a:t>
            </a:r>
          </a:p>
          <a:p>
            <a:pPr>
              <a:spcBef>
                <a:spcPts val="0"/>
              </a:spcBef>
              <a:spcAft>
                <a:spcPts val="600"/>
              </a:spcAft>
            </a:pPr>
            <a:r>
              <a:rPr lang="en-US" sz="2000" dirty="0"/>
              <a:t>Types of skin cancer:</a:t>
            </a:r>
          </a:p>
          <a:p>
            <a:pPr lvl="1">
              <a:spcBef>
                <a:spcPts val="0"/>
              </a:spcBef>
              <a:spcAft>
                <a:spcPts val="600"/>
              </a:spcAft>
            </a:pPr>
            <a:r>
              <a:rPr lang="en-US" sz="1800" dirty="0">
                <a:latin typeface="Bangla Sangam MN"/>
              </a:rPr>
              <a:t>Squamous cell carcinoma and basal cell carcinoma, together referred to as non-melanoma skin cancers</a:t>
            </a:r>
          </a:p>
          <a:p>
            <a:pPr lvl="1">
              <a:spcBef>
                <a:spcPts val="0"/>
              </a:spcBef>
              <a:spcAft>
                <a:spcPts val="600"/>
              </a:spcAft>
            </a:pPr>
            <a:r>
              <a:rPr lang="en-US" sz="1800" dirty="0" smtClean="0">
                <a:latin typeface="Bangla Sangam MN"/>
              </a:rPr>
              <a:t>Melanoma</a:t>
            </a:r>
          </a:p>
        </p:txBody>
      </p:sp>
    </p:spTree>
    <p:extLst>
      <p:ext uri="{BB962C8B-B14F-4D97-AF65-F5344CB8AC3E}">
        <p14:creationId xmlns:p14="http://schemas.microsoft.com/office/powerpoint/2010/main" val="164392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Facts About Skin Cancer</a:t>
            </a:r>
            <a:endParaRPr lang="en-CA" sz="2800" dirty="0"/>
          </a:p>
        </p:txBody>
      </p:sp>
      <p:sp>
        <p:nvSpPr>
          <p:cNvPr id="3" name="Content Placeholder 2"/>
          <p:cNvSpPr>
            <a:spLocks noGrp="1"/>
          </p:cNvSpPr>
          <p:nvPr>
            <p:ph idx="1"/>
          </p:nvPr>
        </p:nvSpPr>
        <p:spPr>
          <a:xfrm>
            <a:off x="527751" y="901619"/>
            <a:ext cx="7886700" cy="3834342"/>
          </a:xfrm>
        </p:spPr>
        <p:txBody>
          <a:bodyPr>
            <a:noAutofit/>
          </a:bodyPr>
          <a:lstStyle/>
          <a:p>
            <a:pPr>
              <a:spcBef>
                <a:spcPts val="0"/>
              </a:spcBef>
              <a:spcAft>
                <a:spcPts val="600"/>
              </a:spcAft>
            </a:pPr>
            <a:r>
              <a:rPr lang="en-US" sz="2000" dirty="0" smtClean="0"/>
              <a:t>Skin cancer is the most commonly diagnosed cancer in Canada and rates are increasing.</a:t>
            </a:r>
          </a:p>
          <a:p>
            <a:pPr lvl="1">
              <a:spcBef>
                <a:spcPts val="0"/>
              </a:spcBef>
              <a:spcAft>
                <a:spcPts val="600"/>
              </a:spcAft>
            </a:pPr>
            <a:r>
              <a:rPr lang="en-US" sz="1800" dirty="0" smtClean="0">
                <a:latin typeface="Bangla Sangam MN"/>
              </a:rPr>
              <a:t>Around 80,000 new cases of non-melanoma skin cancers and 7,000 cases of melanoma each year. 1 in 3 cancers is a skin cancer.</a:t>
            </a:r>
            <a:r>
              <a:rPr lang="en-US" sz="1800" baseline="30000" dirty="0" smtClean="0">
                <a:latin typeface="Bangla Sangam MN"/>
              </a:rPr>
              <a:t>1</a:t>
            </a:r>
            <a:endParaRPr lang="en-US" sz="1800" dirty="0" smtClean="0">
              <a:latin typeface="Bangla Sangam MN"/>
            </a:endParaRPr>
          </a:p>
          <a:p>
            <a:pPr>
              <a:spcBef>
                <a:spcPts val="0"/>
              </a:spcBef>
              <a:spcAft>
                <a:spcPts val="600"/>
              </a:spcAft>
            </a:pPr>
            <a:r>
              <a:rPr lang="en-US" sz="2000" dirty="0" smtClean="0"/>
              <a:t>Outdoor workers are up to 2.5 to 3.5 times more likely to be diagnosed with skin cancers.</a:t>
            </a:r>
            <a:r>
              <a:rPr lang="en-US" sz="2000" baseline="30000" dirty="0" smtClean="0"/>
              <a:t>2</a:t>
            </a:r>
          </a:p>
          <a:p>
            <a:pPr>
              <a:spcBef>
                <a:spcPts val="0"/>
              </a:spcBef>
              <a:spcAft>
                <a:spcPts val="600"/>
              </a:spcAft>
            </a:pPr>
            <a:r>
              <a:rPr lang="en-US" sz="2000" dirty="0" smtClean="0"/>
              <a:t>Skin cancer is largely preventable.</a:t>
            </a:r>
            <a:endParaRPr lang="en-CA" sz="2000" dirty="0"/>
          </a:p>
        </p:txBody>
      </p:sp>
    </p:spTree>
    <p:extLst>
      <p:ext uri="{BB962C8B-B14F-4D97-AF65-F5344CB8AC3E}">
        <p14:creationId xmlns:p14="http://schemas.microsoft.com/office/powerpoint/2010/main" val="203371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Health Outcomes of Skin Cancer</a:t>
            </a:r>
            <a:endParaRPr lang="en-CA" sz="2800" dirty="0"/>
          </a:p>
        </p:txBody>
      </p:sp>
      <p:sp>
        <p:nvSpPr>
          <p:cNvPr id="3" name="Content Placeholder 2"/>
          <p:cNvSpPr>
            <a:spLocks noGrp="1"/>
          </p:cNvSpPr>
          <p:nvPr>
            <p:ph idx="1"/>
          </p:nvPr>
        </p:nvSpPr>
        <p:spPr>
          <a:xfrm>
            <a:off x="508833" y="1106515"/>
            <a:ext cx="7886700" cy="3263504"/>
          </a:xfrm>
        </p:spPr>
        <p:txBody>
          <a:bodyPr>
            <a:noAutofit/>
          </a:bodyPr>
          <a:lstStyle/>
          <a:p>
            <a:pPr>
              <a:spcAft>
                <a:spcPts val="600"/>
              </a:spcAft>
            </a:pPr>
            <a:r>
              <a:rPr lang="en-US" sz="2000" dirty="0"/>
              <a:t>Even if </a:t>
            </a:r>
            <a:r>
              <a:rPr lang="en-US" sz="2000" dirty="0" smtClean="0"/>
              <a:t>identified early, </a:t>
            </a:r>
            <a:r>
              <a:rPr lang="en-US" sz="2000" dirty="0"/>
              <a:t>skin cancer </a:t>
            </a:r>
            <a:r>
              <a:rPr lang="en-US" sz="2000" dirty="0" smtClean="0"/>
              <a:t>often requires </a:t>
            </a:r>
            <a:r>
              <a:rPr lang="en-US" sz="2000" dirty="0"/>
              <a:t>surgery and leaves permanent </a:t>
            </a:r>
            <a:r>
              <a:rPr lang="en-US" sz="2000" dirty="0" smtClean="0"/>
              <a:t>scarring.</a:t>
            </a:r>
            <a:endParaRPr lang="en-US" sz="2000" dirty="0"/>
          </a:p>
          <a:p>
            <a:pPr>
              <a:spcAft>
                <a:spcPts val="600"/>
              </a:spcAft>
            </a:pPr>
            <a:r>
              <a:rPr lang="en-US" sz="2000" dirty="0" smtClean="0"/>
              <a:t>The </a:t>
            </a:r>
            <a:r>
              <a:rPr lang="en-US" sz="2000" dirty="0"/>
              <a:t>average melanoma patient loses 28 days of work per </a:t>
            </a:r>
            <a:r>
              <a:rPr lang="en-US" sz="2000" dirty="0" smtClean="0"/>
              <a:t>diagnosis.</a:t>
            </a:r>
            <a:r>
              <a:rPr lang="en-US" sz="2000" baseline="30000" dirty="0" smtClean="0"/>
              <a:t>3</a:t>
            </a:r>
            <a:endParaRPr lang="en-US" sz="2000" baseline="30000" dirty="0"/>
          </a:p>
          <a:p>
            <a:pPr>
              <a:spcAft>
                <a:spcPts val="600"/>
              </a:spcAft>
            </a:pPr>
            <a:r>
              <a:rPr lang="en-US" sz="2000" dirty="0" smtClean="0"/>
              <a:t>Over </a:t>
            </a:r>
            <a:r>
              <a:rPr lang="en-US" sz="2000" dirty="0"/>
              <a:t>1,200 Canadians die from melanoma skin cancer each year, and rates are </a:t>
            </a:r>
            <a:r>
              <a:rPr lang="en-US" sz="2000" dirty="0" smtClean="0"/>
              <a:t>rising.</a:t>
            </a:r>
            <a:r>
              <a:rPr lang="en-US" sz="2000" baseline="30000" dirty="0" smtClean="0"/>
              <a:t>1</a:t>
            </a:r>
            <a:endParaRPr lang="en-CA" sz="2000" baseline="30000" dirty="0"/>
          </a:p>
        </p:txBody>
      </p:sp>
    </p:spTree>
    <p:extLst>
      <p:ext uri="{BB962C8B-B14F-4D97-AF65-F5344CB8AC3E}">
        <p14:creationId xmlns:p14="http://schemas.microsoft.com/office/powerpoint/2010/main" val="4169165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011561" y="265924"/>
            <a:ext cx="4624983" cy="4624983"/>
          </a:xfrm>
        </p:spPr>
      </p:pic>
    </p:spTree>
    <p:extLst>
      <p:ext uri="{BB962C8B-B14F-4D97-AF65-F5344CB8AC3E}">
        <p14:creationId xmlns:p14="http://schemas.microsoft.com/office/powerpoint/2010/main" val="209815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0000"/>
      </a:dk1>
      <a:lt1>
        <a:sysClr val="window" lastClr="FFFFFF"/>
      </a:lt1>
      <a:dk2>
        <a:srgbClr val="333333"/>
      </a:dk2>
      <a:lt2>
        <a:srgbClr val="EAE7E4"/>
      </a:lt2>
      <a:accent1>
        <a:srgbClr val="FF6600"/>
      </a:accent1>
      <a:accent2>
        <a:srgbClr val="FF6600"/>
      </a:accent2>
      <a:accent3>
        <a:srgbClr val="FF9933"/>
      </a:accent3>
      <a:accent4>
        <a:srgbClr val="FF6600"/>
      </a:accent4>
      <a:accent5>
        <a:srgbClr val="333333"/>
      </a:accent5>
      <a:accent6>
        <a:srgbClr val="333333"/>
      </a:accent6>
      <a:hlink>
        <a:srgbClr val="FF6600"/>
      </a:hlink>
      <a:folHlink>
        <a:srgbClr val="FF99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2284</Words>
  <Application>Microsoft Office PowerPoint</Application>
  <PresentationFormat>On-screen Show (16:9)</PresentationFormat>
  <Paragraphs>153</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Black</vt:lpstr>
      <vt:lpstr>Bangla Sangam MN</vt:lpstr>
      <vt:lpstr>Calibri</vt:lpstr>
      <vt:lpstr>Office Theme</vt:lpstr>
      <vt:lpstr>Sun Safety at Work Canada </vt:lpstr>
      <vt:lpstr>Purpose of this Training</vt:lpstr>
      <vt:lpstr>What is Solar UV?</vt:lpstr>
      <vt:lpstr>PowerPoint Presentation</vt:lpstr>
      <vt:lpstr>Sun Exposure and Your Skin</vt:lpstr>
      <vt:lpstr>Facts About Skin Cancer</vt:lpstr>
      <vt:lpstr>Facts About Skin Cancer</vt:lpstr>
      <vt:lpstr>Health Outcomes of Skin Cancer</vt:lpstr>
      <vt:lpstr>PowerPoint Presentation</vt:lpstr>
      <vt:lpstr>PowerPoint Presentation</vt:lpstr>
      <vt:lpstr>Occupational UV Exposure</vt:lpstr>
      <vt:lpstr>PowerPoint Presentation</vt:lpstr>
      <vt:lpstr>Facts About Tanning</vt:lpstr>
      <vt:lpstr>Facts about Sunscreen (1)</vt:lpstr>
      <vt:lpstr>Facts about Sunscreen (2)</vt:lpstr>
      <vt:lpstr>Vitamin D</vt:lpstr>
      <vt:lpstr>PowerPoint Presentation</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Danica</dc:creator>
  <cp:lastModifiedBy>Kushner, Rivka</cp:lastModifiedBy>
  <cp:revision>47</cp:revision>
  <dcterms:created xsi:type="dcterms:W3CDTF">2016-07-27T13:44:20Z</dcterms:created>
  <dcterms:modified xsi:type="dcterms:W3CDTF">2016-09-23T18:44:52Z</dcterms:modified>
</cp:coreProperties>
</file>