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1" r:id="rId1"/>
  </p:sldMasterIdLst>
  <p:notesMasterIdLst>
    <p:notesMasterId r:id="rId30"/>
  </p:notesMasterIdLst>
  <p:handoutMasterIdLst>
    <p:handoutMasterId r:id="rId31"/>
  </p:handoutMasterIdLst>
  <p:sldIdLst>
    <p:sldId id="256"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281" r:id="rId27"/>
    <p:sldId id="307" r:id="rId28"/>
    <p:sldId id="308"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93" autoAdjust="0"/>
  </p:normalViewPr>
  <p:slideViewPr>
    <p:cSldViewPr snapToGrid="0" snapToObjects="1">
      <p:cViewPr varScale="1">
        <p:scale>
          <a:sx n="77" d="100"/>
          <a:sy n="77" d="100"/>
        </p:scale>
        <p:origin x="1546" y="82"/>
      </p:cViewPr>
      <p:guideLst>
        <p:guide orient="horz" pos="162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0528AC-35C6-6C4E-B12E-CA1B70CEE9D7}" type="datetimeFigureOut">
              <a:rPr lang="en-US" smtClean="0"/>
              <a:t>9/23/2016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E6301D-3D69-4241-B7E9-2C6BB23BACF5}" type="slidenum">
              <a:rPr lang="en-US" smtClean="0"/>
              <a:t>‹#›</a:t>
            </a:fld>
            <a:endParaRPr lang="en-US"/>
          </a:p>
        </p:txBody>
      </p:sp>
    </p:spTree>
    <p:extLst>
      <p:ext uri="{BB962C8B-B14F-4D97-AF65-F5344CB8AC3E}">
        <p14:creationId xmlns:p14="http://schemas.microsoft.com/office/powerpoint/2010/main" val="1168634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9465D6-A5AF-6643-AAC8-F1619BFB2655}" type="datetimeFigureOut">
              <a:rPr lang="en-US" smtClean="0"/>
              <a:t>9/23/2016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0ED74C-F6EE-344F-AF33-16DD1F606BD7}" type="slidenum">
              <a:rPr lang="en-US" smtClean="0"/>
              <a:t>‹#›</a:t>
            </a:fld>
            <a:endParaRPr lang="en-US"/>
          </a:p>
        </p:txBody>
      </p:sp>
    </p:spTree>
    <p:extLst>
      <p:ext uri="{BB962C8B-B14F-4D97-AF65-F5344CB8AC3E}">
        <p14:creationId xmlns:p14="http://schemas.microsoft.com/office/powerpoint/2010/main" val="2406223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is for supervisors of outdoor workers. It provides an overview on: what is heat stress is, the signs and symptoms</a:t>
            </a:r>
            <a:r>
              <a:rPr lang="en-US" baseline="0" dirty="0" smtClean="0"/>
              <a:t> of heat stress, approaches used to manage heat stress of outdoor workers, and resources available from the Sun Safety at Work Canada project.</a:t>
            </a:r>
            <a:endParaRPr lang="en-US" dirty="0"/>
          </a:p>
        </p:txBody>
      </p:sp>
      <p:sp>
        <p:nvSpPr>
          <p:cNvPr id="4" name="Slide Number Placeholder 3"/>
          <p:cNvSpPr>
            <a:spLocks noGrp="1"/>
          </p:cNvSpPr>
          <p:nvPr>
            <p:ph type="sldNum" sz="quarter" idx="10"/>
          </p:nvPr>
        </p:nvSpPr>
        <p:spPr/>
        <p:txBody>
          <a:bodyPr/>
          <a:lstStyle/>
          <a:p>
            <a:fld id="{B70ED74C-F6EE-344F-AF33-16DD1F606BD7}" type="slidenum">
              <a:rPr lang="en-US" smtClean="0"/>
              <a:t>1</a:t>
            </a:fld>
            <a:endParaRPr lang="en-US"/>
          </a:p>
        </p:txBody>
      </p:sp>
    </p:spTree>
    <p:extLst>
      <p:ext uri="{BB962C8B-B14F-4D97-AF65-F5344CB8AC3E}">
        <p14:creationId xmlns:p14="http://schemas.microsoft.com/office/powerpoint/2010/main" val="1822141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10</a:t>
            </a:fld>
            <a:endParaRPr lang="en-CA"/>
          </a:p>
        </p:txBody>
      </p:sp>
    </p:spTree>
    <p:extLst>
      <p:ext uri="{BB962C8B-B14F-4D97-AF65-F5344CB8AC3E}">
        <p14:creationId xmlns:p14="http://schemas.microsoft.com/office/powerpoint/2010/main" val="3033268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398B98-220A-448D-AC0A-4B7B56BDA875}" type="slidenum">
              <a:rPr lang="en-CA" smtClean="0"/>
              <a:t>11</a:t>
            </a:fld>
            <a:endParaRPr lang="en-CA"/>
          </a:p>
        </p:txBody>
      </p:sp>
    </p:spTree>
    <p:extLst>
      <p:ext uri="{BB962C8B-B14F-4D97-AF65-F5344CB8AC3E}">
        <p14:creationId xmlns:p14="http://schemas.microsoft.com/office/powerpoint/2010/main" val="3245382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398B98-220A-448D-AC0A-4B7B56BDA875}" type="slidenum">
              <a:rPr lang="en-CA" smtClean="0"/>
              <a:t>12</a:t>
            </a:fld>
            <a:endParaRPr lang="en-CA"/>
          </a:p>
        </p:txBody>
      </p:sp>
    </p:spTree>
    <p:extLst>
      <p:ext uri="{BB962C8B-B14F-4D97-AF65-F5344CB8AC3E}">
        <p14:creationId xmlns:p14="http://schemas.microsoft.com/office/powerpoint/2010/main" val="143486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 is important to emphasize the need for medical attention if</a:t>
            </a:r>
            <a:r>
              <a:rPr lang="en-CA" baseline="0" dirty="0" smtClean="0"/>
              <a:t> someone is exhibiting the signs and symptoms of heat exhaustion.</a:t>
            </a:r>
          </a:p>
          <a:p>
            <a:endParaRPr lang="en-CA"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CA" baseline="0" dirty="0" smtClean="0"/>
              <a:t>Also, someone may not know that they are showing the signs of heat exhaustion and so it is important to keep an eye on work colleagues.</a:t>
            </a:r>
            <a:endParaRPr lang="en-CA" dirty="0" smtClean="0"/>
          </a:p>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13</a:t>
            </a:fld>
            <a:endParaRPr lang="en-CA"/>
          </a:p>
        </p:txBody>
      </p:sp>
    </p:spTree>
    <p:extLst>
      <p:ext uri="{BB962C8B-B14F-4D97-AF65-F5344CB8AC3E}">
        <p14:creationId xmlns:p14="http://schemas.microsoft.com/office/powerpoint/2010/main" val="376692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Heat stroke is very serious and is life threatening. Emergency assistance</a:t>
            </a:r>
            <a:r>
              <a:rPr lang="en-CA" baseline="0" dirty="0" smtClean="0"/>
              <a:t> is needed in the case of a worker exhibiting the signs of heat stroke.</a:t>
            </a:r>
          </a:p>
          <a:p>
            <a:endParaRPr lang="en-CA" baseline="0" dirty="0" smtClean="0"/>
          </a:p>
          <a:p>
            <a:r>
              <a:rPr lang="en-CA" baseline="0" dirty="0" smtClean="0"/>
              <a:t>Obviously the goal of heat stress prevention training and protection measures is to not have heat stroke.</a:t>
            </a:r>
          </a:p>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14</a:t>
            </a:fld>
            <a:endParaRPr lang="en-CA"/>
          </a:p>
        </p:txBody>
      </p:sp>
    </p:spTree>
    <p:extLst>
      <p:ext uri="{BB962C8B-B14F-4D97-AF65-F5344CB8AC3E}">
        <p14:creationId xmlns:p14="http://schemas.microsoft.com/office/powerpoint/2010/main" val="3277257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points to the required due diligence of the Employer and duty of the Supervisor to protect workers.</a:t>
            </a:r>
          </a:p>
          <a:p>
            <a:endParaRPr lang="en-US" dirty="0"/>
          </a:p>
          <a:p>
            <a:r>
              <a:rPr lang="en-US" dirty="0" smtClean="0"/>
              <a:t>It also leads participants to think about individual workers and potentially tailoring their work to accommodate pre existing conditions which raise the level of risk.</a:t>
            </a:r>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15</a:t>
            </a:fld>
            <a:endParaRPr lang="en-CA"/>
          </a:p>
        </p:txBody>
      </p:sp>
    </p:spTree>
    <p:extLst>
      <p:ext uri="{BB962C8B-B14F-4D97-AF65-F5344CB8AC3E}">
        <p14:creationId xmlns:p14="http://schemas.microsoft.com/office/powerpoint/2010/main" val="151662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Acclimatization of individuals</a:t>
            </a:r>
            <a:r>
              <a:rPr lang="en-US" baseline="0" dirty="0" smtClean="0"/>
              <a:t> </a:t>
            </a:r>
            <a:r>
              <a:rPr lang="en-US" dirty="0" smtClean="0"/>
              <a:t>does occur</a:t>
            </a:r>
            <a:r>
              <a:rPr lang="en-US" baseline="0" dirty="0" smtClean="0"/>
              <a:t> and there are benefits for the person regarding their ability to cope with higher heat conditions. However, </a:t>
            </a:r>
            <a:r>
              <a:rPr lang="en-US" dirty="0" smtClean="0"/>
              <a:t>it</a:t>
            </a:r>
            <a:r>
              <a:rPr lang="en-US" baseline="0" dirty="0" smtClean="0"/>
              <a:t> does not last. Also, to become acclimatized, workers need to work over a reasonable period of time (a few weeks) at consistently high temperatures. As such, all workers should be considered to be </a:t>
            </a:r>
            <a:r>
              <a:rPr lang="en-US" baseline="0" dirty="0" err="1" smtClean="0"/>
              <a:t>unacclimatized</a:t>
            </a:r>
            <a:r>
              <a:rPr lang="en-US" baseline="0" dirty="0" smtClean="0"/>
              <a:t> unless it can be shown that they are acclimatized.</a:t>
            </a:r>
          </a:p>
          <a:p>
            <a:endParaRPr lang="en-US" dirty="0" smtClean="0"/>
          </a:p>
          <a:p>
            <a:r>
              <a:rPr lang="en-US" dirty="0" smtClean="0"/>
              <a:t>The main point here is that caution must be taken and just assuming that workers are acclimatized is a risk.</a:t>
            </a:r>
          </a:p>
          <a:p>
            <a:endParaRPr lang="en-US" dirty="0"/>
          </a:p>
        </p:txBody>
      </p:sp>
      <p:sp>
        <p:nvSpPr>
          <p:cNvPr id="4" name="Slide Number Placeholder 3"/>
          <p:cNvSpPr>
            <a:spLocks noGrp="1"/>
          </p:cNvSpPr>
          <p:nvPr>
            <p:ph type="sldNum" sz="quarter" idx="10"/>
          </p:nvPr>
        </p:nvSpPr>
        <p:spPr/>
        <p:txBody>
          <a:bodyPr/>
          <a:lstStyle/>
          <a:p>
            <a:fld id="{56F1A0CB-AB55-43F0-961C-4A52AB525E38}" type="slidenum">
              <a:rPr lang="en-CA" smtClean="0"/>
              <a:t>16</a:t>
            </a:fld>
            <a:endParaRPr lang="en-CA"/>
          </a:p>
        </p:txBody>
      </p:sp>
    </p:spTree>
    <p:extLst>
      <p:ext uri="{BB962C8B-B14F-4D97-AF65-F5344CB8AC3E}">
        <p14:creationId xmlns:p14="http://schemas.microsoft.com/office/powerpoint/2010/main" val="641794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different acclimatization regimens</a:t>
            </a:r>
            <a:r>
              <a:rPr lang="en-US" baseline="0" dirty="0" smtClean="0"/>
              <a:t> for workers who have experience working in hot environments and those who do not. The regimen is based on increasing the level of exposure to the hot conditions over a period of one week. As indicated previously, if a worker has break of more than 3 consecutive days following acclimatization, they will need to become re-acclimatized and so the regimen for ‘experience working in a hot environment’ would need to be used. </a:t>
            </a:r>
            <a:endParaRPr lang="en-US" dirty="0"/>
          </a:p>
        </p:txBody>
      </p:sp>
      <p:sp>
        <p:nvSpPr>
          <p:cNvPr id="4" name="Slide Number Placeholder 3"/>
          <p:cNvSpPr>
            <a:spLocks noGrp="1"/>
          </p:cNvSpPr>
          <p:nvPr>
            <p:ph type="sldNum" sz="quarter" idx="10"/>
          </p:nvPr>
        </p:nvSpPr>
        <p:spPr/>
        <p:txBody>
          <a:bodyPr/>
          <a:lstStyle/>
          <a:p>
            <a:fld id="{B70ED74C-F6EE-344F-AF33-16DD1F606BD7}" type="slidenum">
              <a:rPr lang="en-US" smtClean="0"/>
              <a:t>17</a:t>
            </a:fld>
            <a:endParaRPr lang="en-US"/>
          </a:p>
        </p:txBody>
      </p:sp>
    </p:spTree>
    <p:extLst>
      <p:ext uri="{BB962C8B-B14F-4D97-AF65-F5344CB8AC3E}">
        <p14:creationId xmlns:p14="http://schemas.microsoft.com/office/powerpoint/2010/main" val="978464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contains an overview of the personal risk factors for heat stress.</a:t>
            </a:r>
            <a:r>
              <a:rPr lang="en-US" baseline="0" dirty="0" smtClean="0"/>
              <a:t> Each worker should understand their own level of risk and it is important for supervisors to also be mindful of workers who may be at higher risk.</a:t>
            </a:r>
            <a:endParaRPr lang="en-US" dirty="0"/>
          </a:p>
        </p:txBody>
      </p:sp>
      <p:sp>
        <p:nvSpPr>
          <p:cNvPr id="4" name="Slide Number Placeholder 3"/>
          <p:cNvSpPr>
            <a:spLocks noGrp="1"/>
          </p:cNvSpPr>
          <p:nvPr>
            <p:ph type="sldNum" sz="quarter" idx="10"/>
          </p:nvPr>
        </p:nvSpPr>
        <p:spPr/>
        <p:txBody>
          <a:bodyPr/>
          <a:lstStyle/>
          <a:p>
            <a:fld id="{B70ED74C-F6EE-344F-AF33-16DD1F606BD7}" type="slidenum">
              <a:rPr lang="en-US" smtClean="0"/>
              <a:t>18</a:t>
            </a:fld>
            <a:endParaRPr lang="en-US"/>
          </a:p>
        </p:txBody>
      </p:sp>
    </p:spTree>
    <p:extLst>
      <p:ext uri="{BB962C8B-B14F-4D97-AF65-F5344CB8AC3E}">
        <p14:creationId xmlns:p14="http://schemas.microsoft.com/office/powerpoint/2010/main" val="666765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points at employer due diligence systems for managing heat stress and that the supervisor has a role in this system which supports their duty to protect workers</a:t>
            </a:r>
          </a:p>
          <a:p>
            <a:endParaRPr lang="en-US" dirty="0" smtClean="0"/>
          </a:p>
          <a:p>
            <a:r>
              <a:rPr lang="en-US" dirty="0" smtClean="0"/>
              <a:t>A heat stress program/hot weather plan/sun safety program is built on a heat stress/sun</a:t>
            </a:r>
            <a:r>
              <a:rPr lang="en-US" baseline="0" dirty="0" smtClean="0"/>
              <a:t> safety policy. The program/plan included the elements listed above. Supervisors have a role in each of the elements.</a:t>
            </a:r>
            <a:endParaRPr lang="en-US" dirty="0"/>
          </a:p>
        </p:txBody>
      </p:sp>
      <p:sp>
        <p:nvSpPr>
          <p:cNvPr id="4" name="Slide Number Placeholder 3"/>
          <p:cNvSpPr>
            <a:spLocks noGrp="1"/>
          </p:cNvSpPr>
          <p:nvPr>
            <p:ph type="sldNum" sz="quarter" idx="10"/>
          </p:nvPr>
        </p:nvSpPr>
        <p:spPr/>
        <p:txBody>
          <a:bodyPr/>
          <a:lstStyle/>
          <a:p>
            <a:fld id="{A9398B98-220A-448D-AC0A-4B7B56BDA875}" type="slidenum">
              <a:rPr lang="en-CA" smtClean="0"/>
              <a:t>19</a:t>
            </a:fld>
            <a:endParaRPr lang="en-CA"/>
          </a:p>
        </p:txBody>
      </p:sp>
    </p:spTree>
    <p:extLst>
      <p:ext uri="{BB962C8B-B14F-4D97-AF65-F5344CB8AC3E}">
        <p14:creationId xmlns:p14="http://schemas.microsoft.com/office/powerpoint/2010/main" val="1672879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delivering this presentation, please review/discuss the objective and content</a:t>
            </a:r>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2</a:t>
            </a:fld>
            <a:endParaRPr lang="en-CA"/>
          </a:p>
        </p:txBody>
      </p:sp>
    </p:spTree>
    <p:extLst>
      <p:ext uri="{BB962C8B-B14F-4D97-AF65-F5344CB8AC3E}">
        <p14:creationId xmlns:p14="http://schemas.microsoft.com/office/powerpoint/2010/main" val="2217822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suggest that a three level/layered</a:t>
            </a:r>
            <a:r>
              <a:rPr lang="en-US" baseline="0" dirty="0" smtClean="0"/>
              <a:t> approach to assessing heat stress for outdoor workers is undertaken. We have a range of tools to assist a workplace in undertaking these risk assessment processes.</a:t>
            </a:r>
          </a:p>
          <a:p>
            <a:endParaRPr lang="en-US" dirty="0" smtClean="0"/>
          </a:p>
          <a:p>
            <a:r>
              <a:rPr lang="en-US" dirty="0" smtClean="0"/>
              <a:t>This is the front end, the assessment process either initial, annual</a:t>
            </a:r>
            <a:r>
              <a:rPr lang="en-US" dirty="0"/>
              <a:t> </a:t>
            </a:r>
            <a:r>
              <a:rPr lang="en-US" dirty="0" smtClean="0"/>
              <a:t>or daily. Spend some time here outlining our tools for these assessment steps.</a:t>
            </a:r>
          </a:p>
          <a:p>
            <a:endParaRPr lang="en-US" dirty="0" smtClean="0"/>
          </a:p>
          <a:p>
            <a:r>
              <a:rPr lang="en-US" dirty="0" smtClean="0"/>
              <a:t>A supervisor is most likely to be involved in the daily assessment of either WBGT or humidex, and then in implementing</a:t>
            </a:r>
            <a:r>
              <a:rPr lang="en-US" baseline="0" dirty="0" smtClean="0"/>
              <a:t> the resultant response actions.</a:t>
            </a:r>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20</a:t>
            </a:fld>
            <a:endParaRPr lang="en-CA"/>
          </a:p>
        </p:txBody>
      </p:sp>
    </p:spTree>
    <p:extLst>
      <p:ext uri="{BB962C8B-B14F-4D97-AF65-F5344CB8AC3E}">
        <p14:creationId xmlns:p14="http://schemas.microsoft.com/office/powerpoint/2010/main" val="3622655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our training presentations.</a:t>
            </a:r>
          </a:p>
          <a:p>
            <a:endParaRPr lang="en-US" dirty="0"/>
          </a:p>
          <a:p>
            <a:r>
              <a:rPr lang="en-US" dirty="0" smtClean="0"/>
              <a:t>Point out once again the need to watch out for each other.</a:t>
            </a:r>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21</a:t>
            </a:fld>
            <a:endParaRPr lang="en-CA"/>
          </a:p>
        </p:txBody>
      </p:sp>
    </p:spTree>
    <p:extLst>
      <p:ext uri="{BB962C8B-B14F-4D97-AF65-F5344CB8AC3E}">
        <p14:creationId xmlns:p14="http://schemas.microsoft.com/office/powerpoint/2010/main" val="16489390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response</a:t>
            </a:r>
            <a:r>
              <a:rPr lang="en-US" baseline="0" dirty="0" smtClean="0"/>
              <a:t> action listed are for when a workplace is undertaking their daily assessment using humidex (and not when using WBGT).</a:t>
            </a:r>
          </a:p>
          <a:p>
            <a:endParaRPr lang="en-US" dirty="0" smtClean="0"/>
          </a:p>
          <a:p>
            <a:r>
              <a:rPr lang="en-US" dirty="0" smtClean="0"/>
              <a:t>Humidex 1 response action humidity levels are for un-acclimatized workers at a moderate work rate or acclimatized workers at a heavy work rate.</a:t>
            </a:r>
            <a:endParaRPr lang="en-US" dirty="0"/>
          </a:p>
          <a:p>
            <a:endParaRPr lang="en-US" dirty="0"/>
          </a:p>
          <a:p>
            <a:r>
              <a:rPr lang="en-US" dirty="0" smtClean="0"/>
              <a:t>Humidex 2 action humidity levels are for un-acclimatized workers working only at a light work rate or acclimatized workers at a moderate work rate.</a:t>
            </a:r>
          </a:p>
          <a:p>
            <a:endParaRPr lang="en-US" dirty="0"/>
          </a:p>
          <a:p>
            <a:r>
              <a:rPr lang="en-US" dirty="0"/>
              <a:t>Moderate and heavy work rates are defined to a great extent in our </a:t>
            </a:r>
            <a:r>
              <a:rPr lang="en-US" dirty="0" smtClean="0"/>
              <a:t>technical guide.</a:t>
            </a:r>
          </a:p>
          <a:p>
            <a:endParaRPr lang="en-US" dirty="0" smtClean="0"/>
          </a:p>
          <a:p>
            <a:r>
              <a:rPr lang="en-US" dirty="0" smtClean="0"/>
              <a:t>Note that these response actions are taken in response to specific humidex values</a:t>
            </a:r>
            <a:r>
              <a:rPr lang="en-US" baseline="0" dirty="0" smtClean="0"/>
              <a:t> which can vary throughout a day and vary across locations. As such, there is a need for ongoing monitoring of humidex values through a high humidex day to ensure that the appropriate response actions are being taken (e.g. if the humidex rises then additional/new response actions may be necessary). Our ‘Heat Stress Alert’ and Heat Stress Warning’ posters have been designed to assist a workplace in making their outdoor workers aware of the actions to take at different humidex values.</a:t>
            </a:r>
          </a:p>
          <a:p>
            <a:endParaRPr lang="en-US" dirty="0"/>
          </a:p>
          <a:p>
            <a:r>
              <a:rPr lang="en-US" dirty="0" smtClean="0"/>
              <a:t>Remind Supervisors that these are guidelines only and their due diligence applies in every situation.</a:t>
            </a:r>
            <a:endParaRPr lang="en-US" dirty="0"/>
          </a:p>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22</a:t>
            </a:fld>
            <a:endParaRPr lang="en-CA"/>
          </a:p>
        </p:txBody>
      </p:sp>
    </p:spTree>
    <p:extLst>
      <p:ext uri="{BB962C8B-B14F-4D97-AF65-F5344CB8AC3E}">
        <p14:creationId xmlns:p14="http://schemas.microsoft.com/office/powerpoint/2010/main" val="3530769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Examples. Workplaces need to adapt to their own specific needs so get thinking “outside the box”.</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can implement (slowly if needed) things we know about and things we think about in the course of our work (ideas).</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23</a:t>
            </a:fld>
            <a:endParaRPr lang="en-CA"/>
          </a:p>
        </p:txBody>
      </p:sp>
    </p:spTree>
    <p:extLst>
      <p:ext uri="{BB962C8B-B14F-4D97-AF65-F5344CB8AC3E}">
        <p14:creationId xmlns:p14="http://schemas.microsoft.com/office/powerpoint/2010/main" val="11483504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24</a:t>
            </a:fld>
            <a:endParaRPr lang="en-CA"/>
          </a:p>
        </p:txBody>
      </p:sp>
    </p:spTree>
    <p:extLst>
      <p:ext uri="{BB962C8B-B14F-4D97-AF65-F5344CB8AC3E}">
        <p14:creationId xmlns:p14="http://schemas.microsoft.com/office/powerpoint/2010/main" val="1264529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steps listed are designed</a:t>
            </a:r>
            <a:r>
              <a:rPr lang="en-US" baseline="0" dirty="0" smtClean="0"/>
              <a:t> for workers to take to help protect themselves from heat stress.</a:t>
            </a:r>
          </a:p>
          <a:p>
            <a:endParaRPr lang="en-US" dirty="0" smtClean="0"/>
          </a:p>
          <a:p>
            <a:r>
              <a:rPr lang="en-US" dirty="0" smtClean="0"/>
              <a:t>1. Be aware of the signs and symptoms as covered in this training</a:t>
            </a:r>
          </a:p>
          <a:p>
            <a:r>
              <a:rPr lang="en-US" dirty="0" smtClean="0"/>
              <a:t>2. Be aware of how yourself and others are tolerating the heat</a:t>
            </a:r>
          </a:p>
          <a:p>
            <a:r>
              <a:rPr lang="en-US" dirty="0" smtClean="0"/>
              <a:t>3.</a:t>
            </a:r>
            <a:r>
              <a:rPr lang="en-US" baseline="0" dirty="0" smtClean="0"/>
              <a:t> Personal protection is an important control measure and this also assist in controlled solar UV exposure</a:t>
            </a:r>
          </a:p>
          <a:p>
            <a:r>
              <a:rPr lang="en-US" baseline="0" dirty="0" smtClean="0"/>
              <a:t>4. Keeping hydrated is probably the most important heat stress control measure an individual can take</a:t>
            </a:r>
          </a:p>
          <a:p>
            <a:r>
              <a:rPr lang="en-US" baseline="0" dirty="0" smtClean="0"/>
              <a:t>5. Taking breaks in the shade or working in the shade when possible are both important ways to regulate heat stress for outdoor workers</a:t>
            </a:r>
            <a:endParaRPr lang="en-US" dirty="0" smtClean="0"/>
          </a:p>
          <a:p>
            <a:r>
              <a:rPr lang="en-US" dirty="0" smtClean="0"/>
              <a:t>6. Refer to your organization’s heat stress policy and program/</a:t>
            </a:r>
            <a:r>
              <a:rPr lang="en-US" baseline="0" dirty="0" smtClean="0"/>
              <a:t>hot weather plan</a:t>
            </a:r>
            <a:r>
              <a:rPr lang="en-US" dirty="0" smtClean="0"/>
              <a:t> if one has been developed.</a:t>
            </a:r>
          </a:p>
          <a:p>
            <a:endParaRPr lang="en-CA" dirty="0" smtClean="0"/>
          </a:p>
        </p:txBody>
      </p:sp>
      <p:sp>
        <p:nvSpPr>
          <p:cNvPr id="4" name="Slide Number Placeholder 3"/>
          <p:cNvSpPr>
            <a:spLocks noGrp="1"/>
          </p:cNvSpPr>
          <p:nvPr>
            <p:ph type="sldNum" sz="quarter" idx="10"/>
          </p:nvPr>
        </p:nvSpPr>
        <p:spPr/>
        <p:txBody>
          <a:bodyPr/>
          <a:lstStyle/>
          <a:p>
            <a:fld id="{A9398B98-220A-448D-AC0A-4B7B56BDA875}" type="slidenum">
              <a:rPr lang="en-CA" smtClean="0"/>
              <a:t>25</a:t>
            </a:fld>
            <a:endParaRPr lang="en-CA"/>
          </a:p>
        </p:txBody>
      </p:sp>
    </p:spTree>
    <p:extLst>
      <p:ext uri="{BB962C8B-B14F-4D97-AF65-F5344CB8AC3E}">
        <p14:creationId xmlns:p14="http://schemas.microsoft.com/office/powerpoint/2010/main" val="305675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Sun Safety at Work Canada project has developed a range</a:t>
            </a:r>
            <a:r>
              <a:rPr lang="en-CA" baseline="0" dirty="0" smtClean="0"/>
              <a:t> of resources which are available for download and use by workplaces. These are available from the project’s website: www.sunsafetyatwork.ca</a:t>
            </a:r>
            <a:endParaRPr lang="en-CA" dirty="0"/>
          </a:p>
        </p:txBody>
      </p:sp>
      <p:sp>
        <p:nvSpPr>
          <p:cNvPr id="4" name="Slide Number Placeholder 3"/>
          <p:cNvSpPr>
            <a:spLocks noGrp="1"/>
          </p:cNvSpPr>
          <p:nvPr>
            <p:ph type="sldNum" sz="quarter" idx="10"/>
          </p:nvPr>
        </p:nvSpPr>
        <p:spPr/>
        <p:txBody>
          <a:bodyPr/>
          <a:lstStyle/>
          <a:p>
            <a:fld id="{CA157944-CDC3-4EF5-A77B-A80D91880D36}" type="slidenum">
              <a:rPr lang="en-CA" smtClean="0"/>
              <a:t>26</a:t>
            </a:fld>
            <a:endParaRPr lang="en-CA"/>
          </a:p>
        </p:txBody>
      </p:sp>
    </p:spTree>
    <p:extLst>
      <p:ext uri="{BB962C8B-B14F-4D97-AF65-F5344CB8AC3E}">
        <p14:creationId xmlns:p14="http://schemas.microsoft.com/office/powerpoint/2010/main" val="2596033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response of the body when exposed to excessive heat: when we are exposed to excessive heat and often in combination with physical activity, </a:t>
            </a:r>
            <a:r>
              <a:rPr lang="en-US" baseline="0" dirty="0" smtClean="0"/>
              <a:t>the normal </a:t>
            </a:r>
            <a:r>
              <a:rPr lang="en-US" dirty="0" smtClean="0"/>
              <a:t>internal body temperature can not be maintained and body temperature rises. This</a:t>
            </a:r>
            <a:r>
              <a:rPr lang="en-US" baseline="0" dirty="0" smtClean="0"/>
              <a:t> causes heat stress on the body which can lead to a range of health conditions, many which are serious.</a:t>
            </a:r>
            <a:endParaRPr lang="en-CA" dirty="0"/>
          </a:p>
        </p:txBody>
      </p:sp>
      <p:sp>
        <p:nvSpPr>
          <p:cNvPr id="4" name="Slide Number Placeholder 3"/>
          <p:cNvSpPr>
            <a:spLocks noGrp="1"/>
          </p:cNvSpPr>
          <p:nvPr>
            <p:ph type="sldNum" sz="quarter" idx="10"/>
          </p:nvPr>
        </p:nvSpPr>
        <p:spPr/>
        <p:txBody>
          <a:bodyPr/>
          <a:lstStyle/>
          <a:p>
            <a:fld id="{56F1A0CB-AB55-43F0-961C-4A52AB525E38}" type="slidenum">
              <a:rPr lang="en-CA" smtClean="0"/>
              <a:t>3</a:t>
            </a:fld>
            <a:endParaRPr lang="en-CA"/>
          </a:p>
        </p:txBody>
      </p:sp>
    </p:spTree>
    <p:extLst>
      <p:ext uri="{BB962C8B-B14F-4D97-AF65-F5344CB8AC3E}">
        <p14:creationId xmlns:p14="http://schemas.microsoft.com/office/powerpoint/2010/main" val="1039529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It is important to note that a</a:t>
            </a:r>
            <a:r>
              <a:rPr lang="en-US" baseline="0" dirty="0" smtClean="0"/>
              <a:t> number of heat illnesses/conditions are very serious, particularly heat stroke. P</a:t>
            </a:r>
            <a:r>
              <a:rPr lang="en-US" dirty="0" smtClean="0"/>
              <a:t>ermanent injury can result. Some will die and for others they will never be the same.</a:t>
            </a:r>
            <a:endParaRPr lang="en-CA" dirty="0" smtClean="0"/>
          </a:p>
          <a:p>
            <a:endParaRPr lang="en-US" dirty="0" smtClean="0"/>
          </a:p>
          <a:p>
            <a:r>
              <a:rPr lang="en-US" dirty="0" smtClean="0"/>
              <a:t>Emphasize the role of supervisors in maintaining the health and safety of employees.</a:t>
            </a:r>
          </a:p>
          <a:p>
            <a:endParaRPr lang="en-US" dirty="0"/>
          </a:p>
          <a:p>
            <a:endParaRPr lang="en-US" dirty="0"/>
          </a:p>
          <a:p>
            <a:endParaRPr lang="en-US" dirty="0" smtClean="0"/>
          </a:p>
        </p:txBody>
      </p:sp>
      <p:sp>
        <p:nvSpPr>
          <p:cNvPr id="4" name="Slide Number Placeholder 3"/>
          <p:cNvSpPr>
            <a:spLocks noGrp="1"/>
          </p:cNvSpPr>
          <p:nvPr>
            <p:ph type="sldNum" sz="quarter" idx="10"/>
          </p:nvPr>
        </p:nvSpPr>
        <p:spPr/>
        <p:txBody>
          <a:bodyPr/>
          <a:lstStyle/>
          <a:p>
            <a:fld id="{A9398B98-220A-448D-AC0A-4B7B56BDA875}" type="slidenum">
              <a:rPr lang="en-CA" smtClean="0"/>
              <a:t>4</a:t>
            </a:fld>
            <a:endParaRPr lang="en-CA"/>
          </a:p>
        </p:txBody>
      </p:sp>
    </p:spTree>
    <p:extLst>
      <p:ext uri="{BB962C8B-B14F-4D97-AF65-F5344CB8AC3E}">
        <p14:creationId xmlns:p14="http://schemas.microsoft.com/office/powerpoint/2010/main" val="1484458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 on from the previous slide of emphasizing</a:t>
            </a:r>
            <a:r>
              <a:rPr lang="en-US" baseline="0" dirty="0" smtClean="0"/>
              <a:t> the role of supervisors. This slide discusses the primary factors which contribute to heat stress.</a:t>
            </a:r>
          </a:p>
          <a:p>
            <a:endParaRPr lang="en-US" baseline="0" dirty="0" smtClean="0"/>
          </a:p>
          <a:p>
            <a:r>
              <a:rPr lang="en-US" baseline="0" dirty="0" smtClean="0"/>
              <a:t>Supervisors have a role in monitoring each of the primary factors for heat stress and putting in-place front-line strategies for control.</a:t>
            </a:r>
            <a:endParaRPr lang="en-US" dirty="0" smtClean="0"/>
          </a:p>
          <a:p>
            <a:endParaRPr lang="en-US" dirty="0" smtClean="0"/>
          </a:p>
          <a:p>
            <a:r>
              <a:rPr lang="en-US" dirty="0" smtClean="0"/>
              <a:t>One of the ways to recognize conditions is to monitor not only the atmospheric conditions (e.g. temperature and humidity; humidex) but also how employees are responding to hot work conditions. A worker who is overheating exhibits signs that can be recognized by those around them.</a:t>
            </a:r>
          </a:p>
          <a:p>
            <a:endParaRPr lang="en-US" dirty="0" smtClean="0"/>
          </a:p>
          <a:p>
            <a:r>
              <a:rPr lang="en-US" dirty="0" smtClean="0"/>
              <a:t>A Supervisor should pay close attention to work intensity as heat stress risks climb. There are ways to do this which we shall examine later.</a:t>
            </a:r>
          </a:p>
          <a:p>
            <a:endParaRPr lang="en-US" dirty="0"/>
          </a:p>
        </p:txBody>
      </p:sp>
      <p:sp>
        <p:nvSpPr>
          <p:cNvPr id="4" name="Slide Number Placeholder 3"/>
          <p:cNvSpPr>
            <a:spLocks noGrp="1"/>
          </p:cNvSpPr>
          <p:nvPr>
            <p:ph type="sldNum" sz="quarter" idx="10"/>
          </p:nvPr>
        </p:nvSpPr>
        <p:spPr/>
        <p:txBody>
          <a:bodyPr/>
          <a:lstStyle/>
          <a:p>
            <a:fld id="{B70ED74C-F6EE-344F-AF33-16DD1F606BD7}" type="slidenum">
              <a:rPr lang="en-US" smtClean="0"/>
              <a:t>5</a:t>
            </a:fld>
            <a:endParaRPr lang="en-US"/>
          </a:p>
        </p:txBody>
      </p:sp>
    </p:spTree>
    <p:extLst>
      <p:ext uri="{BB962C8B-B14F-4D97-AF65-F5344CB8AC3E}">
        <p14:creationId xmlns:p14="http://schemas.microsoft.com/office/powerpoint/2010/main" val="1613901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describes one of the major body responses to heat: perspiration. The resulting evaporation of perspiration is the mechanism by which cooling takes place. When high humidity levels interfere with the efficiency of evaporation, cooling is not as effective as the worker may need to maintain a proper core body temperature.</a:t>
            </a:r>
          </a:p>
        </p:txBody>
      </p:sp>
      <p:sp>
        <p:nvSpPr>
          <p:cNvPr id="4" name="Slide Number Placeholder 3"/>
          <p:cNvSpPr>
            <a:spLocks noGrp="1"/>
          </p:cNvSpPr>
          <p:nvPr>
            <p:ph type="sldNum" sz="quarter" idx="10"/>
          </p:nvPr>
        </p:nvSpPr>
        <p:spPr/>
        <p:txBody>
          <a:bodyPr/>
          <a:lstStyle/>
          <a:p>
            <a:fld id="{A9398B98-220A-448D-AC0A-4B7B56BDA875}" type="slidenum">
              <a:rPr lang="en-CA" smtClean="0"/>
              <a:t>6</a:t>
            </a:fld>
            <a:endParaRPr lang="en-CA"/>
          </a:p>
        </p:txBody>
      </p:sp>
    </p:spTree>
    <p:extLst>
      <p:ext uri="{BB962C8B-B14F-4D97-AF65-F5344CB8AC3E}">
        <p14:creationId xmlns:p14="http://schemas.microsoft.com/office/powerpoint/2010/main" val="2872577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Humidex is a measure</a:t>
            </a:r>
            <a:r>
              <a:rPr lang="en-US" baseline="0" dirty="0" smtClean="0"/>
              <a:t> of the environmental conditions which contribute to heat stress. It is a measure which describes the combined effects of temperature and humidity.</a:t>
            </a:r>
          </a:p>
          <a:p>
            <a:endParaRPr lang="en-US" baseline="0" dirty="0" smtClean="0"/>
          </a:p>
          <a:p>
            <a:r>
              <a:rPr lang="en-US" baseline="0" dirty="0" smtClean="0"/>
              <a:t>Monitoring humidex values and taking specific actions in response to increasing humidex values is an important risk management approach for heat stress of outdoor workers.</a:t>
            </a:r>
            <a:endParaRPr lang="en-US" dirty="0"/>
          </a:p>
        </p:txBody>
      </p:sp>
      <p:sp>
        <p:nvSpPr>
          <p:cNvPr id="4" name="Slide Number Placeholder 3"/>
          <p:cNvSpPr>
            <a:spLocks noGrp="1"/>
          </p:cNvSpPr>
          <p:nvPr>
            <p:ph type="sldNum" sz="quarter" idx="10"/>
          </p:nvPr>
        </p:nvSpPr>
        <p:spPr/>
        <p:txBody>
          <a:bodyPr/>
          <a:lstStyle/>
          <a:p>
            <a:fld id="{B70ED74C-F6EE-344F-AF33-16DD1F606BD7}" type="slidenum">
              <a:rPr lang="en-US" smtClean="0"/>
              <a:t>7</a:t>
            </a:fld>
            <a:endParaRPr lang="en-US"/>
          </a:p>
        </p:txBody>
      </p:sp>
    </p:spTree>
    <p:extLst>
      <p:ext uri="{BB962C8B-B14F-4D97-AF65-F5344CB8AC3E}">
        <p14:creationId xmlns:p14="http://schemas.microsoft.com/office/powerpoint/2010/main" val="2935739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Recognizing, interrupting and reversing the progression of heat stress is the goal</a:t>
            </a:r>
            <a:r>
              <a:rPr lang="en-US" dirty="0" smtClean="0"/>
              <a:t>.</a:t>
            </a:r>
            <a:endParaRPr lang="en-US" dirty="0"/>
          </a:p>
        </p:txBody>
      </p:sp>
      <p:sp>
        <p:nvSpPr>
          <p:cNvPr id="4" name="Slide Number Placeholder 3"/>
          <p:cNvSpPr>
            <a:spLocks noGrp="1"/>
          </p:cNvSpPr>
          <p:nvPr>
            <p:ph type="sldNum" sz="quarter" idx="10"/>
          </p:nvPr>
        </p:nvSpPr>
        <p:spPr/>
        <p:txBody>
          <a:bodyPr/>
          <a:lstStyle/>
          <a:p>
            <a:fld id="{A9398B98-220A-448D-AC0A-4B7B56BDA875}" type="slidenum">
              <a:rPr lang="en-CA" smtClean="0"/>
              <a:t>8</a:t>
            </a:fld>
            <a:endParaRPr lang="en-CA"/>
          </a:p>
        </p:txBody>
      </p:sp>
    </p:spTree>
    <p:extLst>
      <p:ext uri="{BB962C8B-B14F-4D97-AF65-F5344CB8AC3E}">
        <p14:creationId xmlns:p14="http://schemas.microsoft.com/office/powerpoint/2010/main" val="4219487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stage getting out of the heat and monitoring how </a:t>
            </a:r>
            <a:r>
              <a:rPr lang="en-US" dirty="0" smtClean="0"/>
              <a:t>the worker feels in </a:t>
            </a:r>
            <a:r>
              <a:rPr lang="en-US" dirty="0"/>
              <a:t>terms of recovery is a good </a:t>
            </a:r>
            <a:r>
              <a:rPr lang="en-US" dirty="0" smtClean="0"/>
              <a:t>step</a:t>
            </a:r>
          </a:p>
          <a:p>
            <a:endParaRPr lang="en-US" dirty="0" smtClean="0"/>
          </a:p>
          <a:p>
            <a:r>
              <a:rPr lang="en-US" dirty="0" smtClean="0"/>
              <a:t>The next series of slides discuss the progression of heat stress conditions</a:t>
            </a:r>
            <a:r>
              <a:rPr lang="en-US" baseline="0" dirty="0" smtClean="0"/>
              <a:t> from the least serious to the most serious. For each, the signs ad symptoms will be described along with basic first aid measures.</a:t>
            </a:r>
          </a:p>
          <a:p>
            <a:endParaRPr lang="en-US" baseline="0" dirty="0" smtClean="0"/>
          </a:p>
          <a:p>
            <a:r>
              <a:rPr lang="en-US" baseline="0" dirty="0" smtClean="0"/>
              <a:t>For all conditions, basic first aid involves getting the affected person out of the sun and into a shaded area, removing clothing, cooling them down by fanning (if appropriate), lying down and rehydrating (through sips of water).</a:t>
            </a:r>
            <a:endParaRPr lang="en-US" dirty="0"/>
          </a:p>
          <a:p>
            <a:endParaRPr lang="en-CA" dirty="0"/>
          </a:p>
        </p:txBody>
      </p:sp>
      <p:sp>
        <p:nvSpPr>
          <p:cNvPr id="4" name="Slide Number Placeholder 3"/>
          <p:cNvSpPr>
            <a:spLocks noGrp="1"/>
          </p:cNvSpPr>
          <p:nvPr>
            <p:ph type="sldNum" sz="quarter" idx="10"/>
          </p:nvPr>
        </p:nvSpPr>
        <p:spPr/>
        <p:txBody>
          <a:bodyPr/>
          <a:lstStyle/>
          <a:p>
            <a:fld id="{A9398B98-220A-448D-AC0A-4B7B56BDA875}" type="slidenum">
              <a:rPr lang="en-CA" smtClean="0"/>
              <a:t>9</a:t>
            </a:fld>
            <a:endParaRPr lang="en-CA"/>
          </a:p>
        </p:txBody>
      </p:sp>
    </p:spTree>
    <p:extLst>
      <p:ext uri="{BB962C8B-B14F-4D97-AF65-F5344CB8AC3E}">
        <p14:creationId xmlns:p14="http://schemas.microsoft.com/office/powerpoint/2010/main" val="40021834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0" y="-40768"/>
            <a:ext cx="9161424" cy="93863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885458"/>
            <a:ext cx="2914698" cy="66968"/>
          </a:xfrm>
          <a:prstGeom prst="rect">
            <a:avLst/>
          </a:prstGeom>
          <a:solidFill>
            <a:srgbClr val="FF99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2914698" y="829736"/>
            <a:ext cx="3338026" cy="12269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chemeClr val="tx1">
                  <a:lumMod val="85000"/>
                  <a:lumOff val="15000"/>
                </a:schemeClr>
              </a:solidFill>
            </a:endParaRPr>
          </a:p>
        </p:txBody>
      </p:sp>
      <p:sp>
        <p:nvSpPr>
          <p:cNvPr id="12" name="Rectangle 11"/>
          <p:cNvSpPr/>
          <p:nvPr userDrawn="1"/>
        </p:nvSpPr>
        <p:spPr>
          <a:xfrm>
            <a:off x="6252723" y="883391"/>
            <a:ext cx="2908701" cy="6903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8880" y="-40769"/>
            <a:ext cx="7727159" cy="870505"/>
          </a:xfrm>
          <a:ln>
            <a:noFill/>
          </a:ln>
        </p:spPr>
        <p:txBody>
          <a:bodyPr>
            <a:normAutofit/>
          </a:bodyPr>
          <a:lstStyle>
            <a:lvl1pPr>
              <a:defRPr sz="4000">
                <a:solidFill>
                  <a:srgbClr val="FFFFFF"/>
                </a:solidFill>
                <a:latin typeface="Avenir Black"/>
                <a:cs typeface="Avenir Black"/>
              </a:defRPr>
            </a:lvl1pPr>
          </a:lstStyle>
          <a:p>
            <a:r>
              <a:rPr lang="en-CA" dirty="0" smtClean="0"/>
              <a:t>Click to edit Master title style</a:t>
            </a:r>
            <a:endParaRPr lang="en-US" dirty="0"/>
          </a:p>
        </p:txBody>
      </p:sp>
      <p:pic>
        <p:nvPicPr>
          <p:cNvPr id="7" name="Picture 6" descr="SunSafetyAtWorkCanada-Brandmark.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2190" t="40074" r="31841" b="42250"/>
          <a:stretch/>
        </p:blipFill>
        <p:spPr>
          <a:xfrm>
            <a:off x="7534072" y="-25766"/>
            <a:ext cx="1429590" cy="909157"/>
          </a:xfrm>
          <a:prstGeom prst="rect">
            <a:avLst/>
          </a:prstGeom>
        </p:spPr>
      </p:pic>
      <p:sp>
        <p:nvSpPr>
          <p:cNvPr id="3" name="Slide Number Placeholder 2"/>
          <p:cNvSpPr>
            <a:spLocks noGrp="1"/>
          </p:cNvSpPr>
          <p:nvPr>
            <p:ph type="sldNum" sz="quarter" idx="10"/>
          </p:nvPr>
        </p:nvSpPr>
        <p:spPr/>
        <p:txBody>
          <a:bodyPr/>
          <a:lstStyle/>
          <a:p>
            <a:r>
              <a:rPr lang="en-US" smtClean="0"/>
              <a:t>1</a:t>
            </a:r>
            <a:endParaRPr lang="en-US" dirty="0"/>
          </a:p>
        </p:txBody>
      </p:sp>
    </p:spTree>
    <p:extLst>
      <p:ext uri="{BB962C8B-B14F-4D97-AF65-F5344CB8AC3E}">
        <p14:creationId xmlns:p14="http://schemas.microsoft.com/office/powerpoint/2010/main" val="335054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venir Black"/>
                <a:cs typeface="Avenir Black"/>
              </a:defRPr>
            </a:lvl1pPr>
          </a:lstStyle>
          <a:p>
            <a:r>
              <a:rPr lang="en-CA" dirty="0" smtClean="0"/>
              <a:t>Click to edit Master title style</a:t>
            </a:r>
            <a:endParaRPr lang="en-US" dirty="0"/>
          </a:p>
        </p:txBody>
      </p:sp>
      <p:pic>
        <p:nvPicPr>
          <p:cNvPr id="6" name="Picture 5" descr="SunSafetyAtWorkCanada-Logo-Line.png"/>
          <p:cNvPicPr>
            <a:picLocks noChangeAspect="1"/>
          </p:cNvPicPr>
          <p:nvPr userDrawn="1"/>
        </p:nvPicPr>
        <p:blipFill rotWithShape="1">
          <a:blip r:embed="rId2" cstate="email">
            <a:alphaModFix amt="89000"/>
            <a:extLst>
              <a:ext uri="{28A0092B-C50C-407E-A947-70E740481C1C}">
                <a14:useLocalDpi xmlns:a14="http://schemas.microsoft.com/office/drawing/2010/main" val="0"/>
              </a:ext>
            </a:extLst>
          </a:blip>
          <a:srcRect l="8048" t="46686" r="9666" b="46702"/>
          <a:stretch/>
        </p:blipFill>
        <p:spPr>
          <a:xfrm>
            <a:off x="-8153" y="4866279"/>
            <a:ext cx="2666082" cy="277221"/>
          </a:xfrm>
          <a:prstGeom prst="rect">
            <a:avLst/>
          </a:prstGeom>
        </p:spPr>
      </p:pic>
    </p:spTree>
    <p:extLst>
      <p:ext uri="{BB962C8B-B14F-4D97-AF65-F5344CB8AC3E}">
        <p14:creationId xmlns:p14="http://schemas.microsoft.com/office/powerpoint/2010/main" val="2602883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2938"/>
            <a:ext cx="9161424" cy="734018"/>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154" y="724680"/>
            <a:ext cx="2817736" cy="66968"/>
          </a:xfrm>
          <a:prstGeom prst="rect">
            <a:avLst/>
          </a:prstGeom>
          <a:solidFill>
            <a:srgbClr val="FF99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2809582" y="722613"/>
            <a:ext cx="3525952" cy="69035"/>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6335534" y="719305"/>
            <a:ext cx="2825890" cy="7441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7632" y="-2938"/>
            <a:ext cx="7663590" cy="665514"/>
          </a:xfrm>
        </p:spPr>
        <p:txBody>
          <a:bodyPr>
            <a:noAutofit/>
          </a:bodyPr>
          <a:lstStyle>
            <a:lvl1pPr>
              <a:defRPr sz="4000">
                <a:solidFill>
                  <a:schemeClr val="bg1"/>
                </a:solidFill>
                <a:latin typeface="Avenir Black"/>
                <a:cs typeface="Avenir Black"/>
              </a:defRPr>
            </a:lvl1pPr>
          </a:lstStyle>
          <a:p>
            <a:r>
              <a:rPr lang="en-CA"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Bangla Sangam MN"/>
                <a:cs typeface="Bangla Sangam MN"/>
              </a:defRPr>
            </a:lvl1pPr>
            <a:lvl2pPr>
              <a:defRPr sz="2200">
                <a:latin typeface="Calibri"/>
                <a:cs typeface="Calibri"/>
              </a:defRPr>
            </a:lvl2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pic>
        <p:nvPicPr>
          <p:cNvPr id="14" name="Picture 13" descr="SunSafetyAtWorkCanada-Brandmark.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2190" t="40074" r="31841" b="42250"/>
          <a:stretch/>
        </p:blipFill>
        <p:spPr>
          <a:xfrm>
            <a:off x="8165591" y="131007"/>
            <a:ext cx="918555" cy="584161"/>
          </a:xfrm>
          <a:prstGeom prst="rect">
            <a:avLst/>
          </a:prstGeom>
        </p:spPr>
      </p:pic>
      <p:pic>
        <p:nvPicPr>
          <p:cNvPr id="4" name="Picture 3" descr="SunSafetyAtWorkCanada-Logo-Line.png"/>
          <p:cNvPicPr>
            <a:picLocks noChangeAspect="1"/>
          </p:cNvPicPr>
          <p:nvPr userDrawn="1"/>
        </p:nvPicPr>
        <p:blipFill rotWithShape="1">
          <a:blip r:embed="rId3" cstate="email">
            <a:alphaModFix amt="89000"/>
            <a:extLst>
              <a:ext uri="{28A0092B-C50C-407E-A947-70E740481C1C}">
                <a14:useLocalDpi xmlns:a14="http://schemas.microsoft.com/office/drawing/2010/main" val="0"/>
              </a:ext>
            </a:extLst>
          </a:blip>
          <a:srcRect l="8048" t="46686" r="9666" b="46702"/>
          <a:stretch/>
        </p:blipFill>
        <p:spPr>
          <a:xfrm>
            <a:off x="-8153" y="4866279"/>
            <a:ext cx="2666082" cy="277221"/>
          </a:xfrm>
          <a:prstGeom prst="rect">
            <a:avLst/>
          </a:prstGeom>
        </p:spPr>
      </p:pic>
    </p:spTree>
    <p:extLst>
      <p:ext uri="{BB962C8B-B14F-4D97-AF65-F5344CB8AC3E}">
        <p14:creationId xmlns:p14="http://schemas.microsoft.com/office/powerpoint/2010/main" val="714544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CA" dirty="0" smtClean="0"/>
              <a:t>Sun Safety at Work Canada </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1</a:t>
            </a:r>
            <a:endParaRPr lang="en-US" dirty="0"/>
          </a:p>
        </p:txBody>
      </p:sp>
    </p:spTree>
    <p:extLst>
      <p:ext uri="{BB962C8B-B14F-4D97-AF65-F5344CB8AC3E}">
        <p14:creationId xmlns:p14="http://schemas.microsoft.com/office/powerpoint/2010/main" val="3866343394"/>
      </p:ext>
    </p:extLst>
  </p:cSld>
  <p:clrMap bg1="lt1" tx1="dk1" bg2="lt2" tx2="dk2" accent1="accent1" accent2="accent2" accent3="accent3" accent4="accent4" accent5="accent5" accent6="accent6" hlink="hlink" folHlink="folHlink"/>
  <p:sldLayoutIdLst>
    <p:sldLayoutId id="2147484382" r:id="rId1"/>
    <p:sldLayoutId id="2147484393" r:id="rId2"/>
    <p:sldLayoutId id="2147484383" r:id="rId3"/>
  </p:sldLayoutIdLst>
  <p:hf hdr="0" ftr="0" dt="0"/>
  <p:txStyles>
    <p:titleStyle>
      <a:lvl1pPr algn="ctr" defTabSz="457200" rtl="0" eaLnBrk="1" latinLnBrk="0" hangingPunct="1">
        <a:spcBef>
          <a:spcPct val="0"/>
        </a:spcBef>
        <a:buNone/>
        <a:defRPr sz="4400" kern="1200">
          <a:solidFill>
            <a:schemeClr val="tx1"/>
          </a:solidFill>
          <a:latin typeface="Avenir Black"/>
          <a:ea typeface="+mj-ea"/>
          <a:cs typeface="Avenir Black"/>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Bangla Sangam MN"/>
          <a:ea typeface="+mn-ea"/>
          <a:cs typeface="Bangla Sangam MN"/>
        </a:defRPr>
      </a:lvl1pPr>
      <a:lvl2pPr marL="742950" indent="-285750" algn="l" defTabSz="457200" rtl="0" eaLnBrk="1" latinLnBrk="0" hangingPunct="1">
        <a:spcBef>
          <a:spcPct val="20000"/>
        </a:spcBef>
        <a:buFont typeface="Arial"/>
        <a:buChar char="–"/>
        <a:defRPr sz="2400" kern="1200">
          <a:solidFill>
            <a:schemeClr val="tx1"/>
          </a:solidFill>
          <a:latin typeface="Calibri"/>
          <a:ea typeface="+mn-ea"/>
          <a:cs typeface="Calibri"/>
        </a:defRPr>
      </a:lvl2pPr>
      <a:lvl3pPr marL="1143000" indent="-228600" algn="l" defTabSz="457200" rtl="0" eaLnBrk="1" latinLnBrk="0" hangingPunct="1">
        <a:spcBef>
          <a:spcPct val="20000"/>
        </a:spcBef>
        <a:buFont typeface="Arial"/>
        <a:buChar char="•"/>
        <a:defRPr sz="2000" kern="1200">
          <a:solidFill>
            <a:schemeClr val="tx1"/>
          </a:solidFill>
          <a:latin typeface="Calibri"/>
          <a:ea typeface="+mn-ea"/>
          <a:cs typeface="Calibri"/>
        </a:defRPr>
      </a:lvl3pPr>
      <a:lvl4pPr marL="1600200" indent="-228600" algn="l" defTabSz="457200" rtl="0" eaLnBrk="1" latinLnBrk="0" hangingPunct="1">
        <a:spcBef>
          <a:spcPct val="20000"/>
        </a:spcBef>
        <a:buFont typeface="Arial"/>
        <a:buChar char="–"/>
        <a:defRPr sz="1800" kern="1200">
          <a:solidFill>
            <a:schemeClr val="tx1"/>
          </a:solidFill>
          <a:latin typeface="Calibri"/>
          <a:ea typeface="+mn-ea"/>
          <a:cs typeface="Calibri"/>
        </a:defRPr>
      </a:lvl4pPr>
      <a:lvl5pPr marL="2057400" indent="-228600" algn="l" defTabSz="457200" rtl="0" eaLnBrk="1" latinLnBrk="0" hangingPunct="1">
        <a:spcBef>
          <a:spcPct val="20000"/>
        </a:spcBef>
        <a:buFont typeface="Arial"/>
        <a:buChar char="»"/>
        <a:defRPr sz="1800" kern="1200">
          <a:solidFill>
            <a:schemeClr val="tx1"/>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blogsdir.cms.rrcdn.com/91/files/2014/08/june_heat_15.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thorzt.com/wp-content/uploads/2014/01/Safety-Tips-for-Working-in-the-Heat.jp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esub.com/wp-content/uploads/2016/03/constructions-workers-drinking-water.jp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jpe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20.jpe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jpeg"/><Relationship Id="rId4" Type="http://schemas.openxmlformats.org/officeDocument/2006/relationships/image" Target="../media/image18.png"/><Relationship Id="rId9" Type="http://schemas.openxmlformats.org/officeDocument/2006/relationships/image" Target="../media/image2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www.srmi.com.au/images/thorzt3.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229" y="1"/>
            <a:ext cx="7772400" cy="929411"/>
          </a:xfrm>
        </p:spPr>
        <p:txBody>
          <a:bodyPr>
            <a:normAutofit/>
          </a:bodyPr>
          <a:lstStyle/>
          <a:p>
            <a:pPr algn="l"/>
            <a:r>
              <a:rPr lang="en-US" sz="2800" dirty="0" smtClean="0">
                <a:solidFill>
                  <a:schemeClr val="bg1"/>
                </a:solidFill>
                <a:latin typeface="Avenir Black"/>
                <a:cs typeface="Avenir Black"/>
              </a:rPr>
              <a:t>Sun Safety at Work Canada </a:t>
            </a:r>
            <a:endParaRPr lang="en-US" sz="2800" dirty="0">
              <a:solidFill>
                <a:schemeClr val="bg1"/>
              </a:solidFill>
              <a:latin typeface="Avenir Black"/>
              <a:cs typeface="Avenir Black"/>
            </a:endParaRPr>
          </a:p>
        </p:txBody>
      </p:sp>
      <p:sp>
        <p:nvSpPr>
          <p:cNvPr id="3" name="Subtitle 2"/>
          <p:cNvSpPr>
            <a:spLocks noGrp="1"/>
          </p:cNvSpPr>
          <p:nvPr>
            <p:ph type="subTitle" idx="4294967295"/>
          </p:nvPr>
        </p:nvSpPr>
        <p:spPr>
          <a:xfrm>
            <a:off x="274072" y="1211201"/>
            <a:ext cx="8517190" cy="3843684"/>
          </a:xfrm>
        </p:spPr>
        <p:txBody>
          <a:bodyPr>
            <a:normAutofit/>
          </a:bodyPr>
          <a:lstStyle/>
          <a:p>
            <a:pPr marL="0" indent="0" algn="r">
              <a:buNone/>
            </a:pPr>
            <a:endParaRPr lang="en-US" sz="3200" dirty="0" smtClean="0"/>
          </a:p>
          <a:p>
            <a:pPr marL="0" indent="0" algn="r">
              <a:buNone/>
            </a:pPr>
            <a:endParaRPr lang="en-US" sz="3200" dirty="0" smtClean="0"/>
          </a:p>
          <a:p>
            <a:pPr marL="0" indent="0" algn="ctr">
              <a:buNone/>
            </a:pPr>
            <a:r>
              <a:rPr lang="en-US" sz="3200" dirty="0" smtClean="0"/>
              <a:t>Heat Stress </a:t>
            </a:r>
            <a:r>
              <a:rPr lang="en-US" sz="3200" dirty="0"/>
              <a:t>Training for Supervisors</a:t>
            </a:r>
            <a:endParaRPr lang="en-CA" sz="3200" b="1" dirty="0" smtClean="0"/>
          </a:p>
        </p:txBody>
      </p:sp>
    </p:spTree>
    <p:extLst>
      <p:ext uri="{BB962C8B-B14F-4D97-AF65-F5344CB8AC3E}">
        <p14:creationId xmlns:p14="http://schemas.microsoft.com/office/powerpoint/2010/main" val="1264335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Rash</a:t>
            </a:r>
            <a:endParaRPr lang="en-CA" sz="2800" dirty="0"/>
          </a:p>
        </p:txBody>
      </p:sp>
      <p:sp>
        <p:nvSpPr>
          <p:cNvPr id="3" name="Content Placeholder 2"/>
          <p:cNvSpPr>
            <a:spLocks noGrp="1"/>
          </p:cNvSpPr>
          <p:nvPr>
            <p:ph idx="1"/>
          </p:nvPr>
        </p:nvSpPr>
        <p:spPr>
          <a:xfrm>
            <a:off x="421106" y="998352"/>
            <a:ext cx="8229600" cy="3394472"/>
          </a:xfrm>
        </p:spPr>
        <p:txBody>
          <a:bodyPr/>
          <a:lstStyle/>
          <a:p>
            <a:pPr marL="0" indent="0">
              <a:buNone/>
            </a:pPr>
            <a:r>
              <a:rPr lang="en-US" sz="2000" b="1" dirty="0" smtClean="0"/>
              <a:t>Symptoms:</a:t>
            </a:r>
          </a:p>
          <a:p>
            <a:r>
              <a:rPr lang="en-US" sz="1800" dirty="0" smtClean="0"/>
              <a:t>Skin </a:t>
            </a:r>
            <a:r>
              <a:rPr lang="en-US" sz="1800" dirty="0"/>
              <a:t>becomes reddened and may itch, feel prickly or </a:t>
            </a:r>
            <a:r>
              <a:rPr lang="en-US" sz="1800" dirty="0" smtClean="0"/>
              <a:t>hurt</a:t>
            </a:r>
            <a:endParaRPr lang="en-US" sz="1800" dirty="0"/>
          </a:p>
          <a:p>
            <a:r>
              <a:rPr lang="en-US" sz="1800" dirty="0" smtClean="0"/>
              <a:t>Red </a:t>
            </a:r>
            <a:r>
              <a:rPr lang="en-US" sz="1800" dirty="0"/>
              <a:t>bumpy rash with severe </a:t>
            </a:r>
            <a:r>
              <a:rPr lang="en-US" sz="1800" dirty="0" smtClean="0"/>
              <a:t>itching</a:t>
            </a:r>
          </a:p>
          <a:p>
            <a:endParaRPr lang="en-US" sz="2000" dirty="0"/>
          </a:p>
          <a:p>
            <a:pPr marL="0" indent="0">
              <a:buNone/>
            </a:pPr>
            <a:r>
              <a:rPr lang="en-US" sz="2000" b="1" dirty="0"/>
              <a:t>First </a:t>
            </a:r>
            <a:r>
              <a:rPr lang="en-US" sz="2000" b="1" dirty="0" smtClean="0"/>
              <a:t>Aid:</a:t>
            </a:r>
          </a:p>
          <a:p>
            <a:r>
              <a:rPr lang="en-US" sz="1800" dirty="0" smtClean="0"/>
              <a:t>Avoid hot environments</a:t>
            </a:r>
          </a:p>
          <a:p>
            <a:r>
              <a:rPr lang="en-US" sz="1800" dirty="0" smtClean="0"/>
              <a:t>Rinse skin with cool water</a:t>
            </a:r>
            <a:endParaRPr lang="en-US" sz="1800" dirty="0"/>
          </a:p>
          <a:p>
            <a:endParaRPr lang="en-CA" dirty="0"/>
          </a:p>
        </p:txBody>
      </p:sp>
      <p:pic>
        <p:nvPicPr>
          <p:cNvPr id="2050" name="Picture 2" descr="http://blogsdir.cms.rrcdn.com/91/files/2014/08/june_heat_15.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184315" y="1916115"/>
            <a:ext cx="3576094" cy="268753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975595" y="4630827"/>
            <a:ext cx="4237773" cy="230832"/>
          </a:xfrm>
          <a:prstGeom prst="rect">
            <a:avLst/>
          </a:prstGeom>
          <a:noFill/>
        </p:spPr>
        <p:txBody>
          <a:bodyPr wrap="square" rtlCol="0">
            <a:spAutoFit/>
          </a:bodyPr>
          <a:lstStyle/>
          <a:p>
            <a:r>
              <a:rPr lang="en-US" sz="900" dirty="0" smtClean="0"/>
              <a:t>(Image source: </a:t>
            </a:r>
            <a:r>
              <a:rPr lang="en-US" sz="900" dirty="0">
                <a:hlinkClick r:id="rId4"/>
              </a:rPr>
              <a:t>http://</a:t>
            </a:r>
            <a:r>
              <a:rPr lang="en-US" sz="900" dirty="0" smtClean="0">
                <a:hlinkClick r:id="rId4"/>
              </a:rPr>
              <a:t>blogsdir.cms.rrcdn.com/91/files/2014/08/june_heat_15.jpg</a:t>
            </a:r>
            <a:r>
              <a:rPr lang="en-US" sz="900" dirty="0" smtClean="0"/>
              <a:t>)</a:t>
            </a:r>
            <a:endParaRPr lang="en-US" sz="900" dirty="0"/>
          </a:p>
        </p:txBody>
      </p:sp>
    </p:spTree>
    <p:extLst>
      <p:ext uri="{BB962C8B-B14F-4D97-AF65-F5344CB8AC3E}">
        <p14:creationId xmlns:p14="http://schemas.microsoft.com/office/powerpoint/2010/main" val="125759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Cramps</a:t>
            </a:r>
            <a:endParaRPr lang="en-CA" sz="2800" dirty="0"/>
          </a:p>
        </p:txBody>
      </p:sp>
      <p:sp>
        <p:nvSpPr>
          <p:cNvPr id="3" name="Content Placeholder 2"/>
          <p:cNvSpPr>
            <a:spLocks noGrp="1"/>
          </p:cNvSpPr>
          <p:nvPr>
            <p:ph idx="1"/>
          </p:nvPr>
        </p:nvSpPr>
        <p:spPr>
          <a:xfrm>
            <a:off x="197631" y="981608"/>
            <a:ext cx="4593029" cy="3858749"/>
          </a:xfrm>
        </p:spPr>
        <p:txBody>
          <a:bodyPr>
            <a:noAutofit/>
          </a:bodyPr>
          <a:lstStyle/>
          <a:p>
            <a:pPr marL="342900" lvl="1" indent="0">
              <a:spcBef>
                <a:spcPts val="0"/>
              </a:spcBef>
              <a:buNone/>
            </a:pPr>
            <a:r>
              <a:rPr lang="en-CA" sz="2000" b="1" dirty="0">
                <a:latin typeface="Bangla Sangam MN"/>
                <a:ea typeface="Calibri" panose="020F0502020204030204" pitchFamily="34" charset="0"/>
              </a:rPr>
              <a:t>Symptoms:</a:t>
            </a:r>
          </a:p>
          <a:p>
            <a:pPr lvl="1">
              <a:spcBef>
                <a:spcPts val="0"/>
              </a:spcBef>
              <a:spcAft>
                <a:spcPts val="1200"/>
              </a:spcAft>
              <a:buFont typeface="Arial" panose="020B0604020202020204" pitchFamily="34" charset="0"/>
              <a:buChar char="•"/>
            </a:pPr>
            <a:r>
              <a:rPr lang="en-CA" sz="1800" dirty="0">
                <a:latin typeface="Bangla Sangam MN"/>
                <a:ea typeface="Calibri" panose="020F0502020204030204" pitchFamily="34" charset="0"/>
              </a:rPr>
              <a:t>Cramping of muscles (often in arms, legs or stomach</a:t>
            </a:r>
            <a:r>
              <a:rPr lang="en-CA" sz="1800" dirty="0" smtClean="0">
                <a:latin typeface="Bangla Sangam MN"/>
                <a:ea typeface="Calibri" panose="020F0502020204030204" pitchFamily="34" charset="0"/>
              </a:rPr>
              <a:t>)</a:t>
            </a:r>
            <a:endParaRPr lang="en-CA" sz="1800" dirty="0">
              <a:latin typeface="Bangla Sangam MN"/>
              <a:ea typeface="Calibri" panose="020F0502020204030204" pitchFamily="34" charset="0"/>
            </a:endParaRPr>
          </a:p>
          <a:p>
            <a:pPr marL="342900" lvl="1" indent="0">
              <a:spcBef>
                <a:spcPts val="0"/>
              </a:spcBef>
              <a:spcAft>
                <a:spcPts val="1200"/>
              </a:spcAft>
              <a:buNone/>
            </a:pPr>
            <a:r>
              <a:rPr lang="en-CA" sz="2000" b="1" dirty="0">
                <a:latin typeface="Bangla Sangam MN"/>
                <a:ea typeface="Calibri" panose="020F0502020204030204" pitchFamily="34" charset="0"/>
              </a:rPr>
              <a:t>First Aid:</a:t>
            </a:r>
          </a:p>
          <a:p>
            <a:pPr lvl="1">
              <a:spcBef>
                <a:spcPts val="0"/>
              </a:spcBef>
              <a:buFont typeface="Arial" panose="020B0604020202020204" pitchFamily="34" charset="0"/>
              <a:buChar char="•"/>
            </a:pPr>
            <a:r>
              <a:rPr lang="en-CA" sz="1800" dirty="0">
                <a:latin typeface="Bangla Sangam MN"/>
                <a:ea typeface="Calibri" panose="020F0502020204030204" pitchFamily="34" charset="0"/>
              </a:rPr>
              <a:t>Move to cool </a:t>
            </a:r>
            <a:r>
              <a:rPr lang="en-CA" sz="1800" dirty="0" smtClean="0">
                <a:latin typeface="Bangla Sangam MN"/>
                <a:ea typeface="Calibri" panose="020F0502020204030204" pitchFamily="34" charset="0"/>
              </a:rPr>
              <a:t>area</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Loosen clothing</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Massage </a:t>
            </a:r>
            <a:r>
              <a:rPr lang="en-CA" sz="1800" dirty="0">
                <a:latin typeface="Bangla Sangam MN"/>
                <a:ea typeface="Calibri" panose="020F0502020204030204" pitchFamily="34" charset="0"/>
              </a:rPr>
              <a:t>and stretch cramping </a:t>
            </a:r>
            <a:r>
              <a:rPr lang="en-CA" sz="1800" dirty="0" smtClean="0">
                <a:latin typeface="Bangla Sangam MN"/>
                <a:ea typeface="Calibri" panose="020F0502020204030204" pitchFamily="34" charset="0"/>
              </a:rPr>
              <a:t>muscles</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Drink </a:t>
            </a:r>
            <a:r>
              <a:rPr lang="en-CA" sz="1800" dirty="0">
                <a:latin typeface="Bangla Sangam MN"/>
                <a:ea typeface="Calibri" panose="020F0502020204030204" pitchFamily="34" charset="0"/>
              </a:rPr>
              <a:t>cool water (salted or electrolyte replacement</a:t>
            </a:r>
            <a:r>
              <a:rPr lang="en-CA" sz="1800" dirty="0" smtClean="0">
                <a:latin typeface="Bangla Sangam MN"/>
                <a:ea typeface="Calibri" panose="020F0502020204030204" pitchFamily="34" charset="0"/>
              </a:rPr>
              <a:t>)</a:t>
            </a:r>
            <a:endParaRPr lang="en-CA" sz="1800" dirty="0">
              <a:latin typeface="Bangla Sangam MN"/>
              <a:ea typeface="Calibri" panose="020F0502020204030204" pitchFamily="34" charset="0"/>
            </a:endParaRPr>
          </a:p>
        </p:txBody>
      </p:sp>
      <p:pic>
        <p:nvPicPr>
          <p:cNvPr id="3074" name="Picture 2" descr="http://thorzt.com/wp-content/uploads/2014/01/Safety-Tips-for-Working-in-the-Heat.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12324"/>
          <a:stretch/>
        </p:blipFill>
        <p:spPr bwMode="auto">
          <a:xfrm>
            <a:off x="4853124" y="1302026"/>
            <a:ext cx="4086320" cy="23303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983768" y="3639416"/>
            <a:ext cx="4154456" cy="369332"/>
          </a:xfrm>
          <a:prstGeom prst="rect">
            <a:avLst/>
          </a:prstGeom>
          <a:noFill/>
        </p:spPr>
        <p:txBody>
          <a:bodyPr wrap="square" rtlCol="0">
            <a:spAutoFit/>
          </a:bodyPr>
          <a:lstStyle/>
          <a:p>
            <a:r>
              <a:rPr lang="en-US" sz="900" dirty="0" smtClean="0"/>
              <a:t>(Image source: </a:t>
            </a:r>
            <a:r>
              <a:rPr lang="en-US" sz="900" dirty="0" smtClean="0">
                <a:hlinkClick r:id="rId4"/>
              </a:rPr>
              <a:t>http</a:t>
            </a:r>
            <a:r>
              <a:rPr lang="en-US" sz="900" dirty="0">
                <a:hlinkClick r:id="rId4"/>
              </a:rPr>
              <a:t>://thorzt.com/wp-content/uploads/2014/01/Safety-Tips-for-Working-in-the-Heat.jpg</a:t>
            </a:r>
            <a:r>
              <a:rPr lang="en-US" sz="900" dirty="0"/>
              <a:t>) </a:t>
            </a:r>
          </a:p>
        </p:txBody>
      </p:sp>
    </p:spTree>
    <p:extLst>
      <p:ext uri="{BB962C8B-B14F-4D97-AF65-F5344CB8AC3E}">
        <p14:creationId xmlns:p14="http://schemas.microsoft.com/office/powerpoint/2010/main" val="2883422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Fainting</a:t>
            </a:r>
            <a:endParaRPr lang="en-CA" sz="2800" dirty="0"/>
          </a:p>
        </p:txBody>
      </p:sp>
      <p:sp>
        <p:nvSpPr>
          <p:cNvPr id="3" name="Content Placeholder 2"/>
          <p:cNvSpPr>
            <a:spLocks noGrp="1"/>
          </p:cNvSpPr>
          <p:nvPr>
            <p:ph idx="1"/>
          </p:nvPr>
        </p:nvSpPr>
        <p:spPr>
          <a:xfrm>
            <a:off x="414239" y="977422"/>
            <a:ext cx="7886700" cy="3747836"/>
          </a:xfrm>
        </p:spPr>
        <p:txBody>
          <a:bodyPr>
            <a:normAutofit/>
          </a:bodyPr>
          <a:lstStyle/>
          <a:p>
            <a:pPr marL="342900" lvl="1" indent="0">
              <a:lnSpc>
                <a:spcPct val="107000"/>
              </a:lnSpc>
              <a:spcBef>
                <a:spcPts val="0"/>
              </a:spcBef>
              <a:spcAft>
                <a:spcPts val="1200"/>
              </a:spcAft>
              <a:buNone/>
            </a:pPr>
            <a:r>
              <a:rPr lang="en-CA" sz="2000" b="1" dirty="0">
                <a:latin typeface="Bangla Sangam MN"/>
                <a:ea typeface="Calibri" panose="020F0502020204030204" pitchFamily="34" charset="0"/>
              </a:rPr>
              <a:t>Symptoms:</a:t>
            </a:r>
          </a:p>
          <a:p>
            <a:pPr lvl="1">
              <a:lnSpc>
                <a:spcPct val="107000"/>
              </a:lnSpc>
              <a:spcBef>
                <a:spcPts val="0"/>
              </a:spcBef>
              <a:buFont typeface="Arial" panose="020B0604020202020204" pitchFamily="34" charset="0"/>
              <a:buChar char="•"/>
            </a:pPr>
            <a:r>
              <a:rPr lang="en-CA" sz="1800" dirty="0">
                <a:latin typeface="Bangla Sangam MN"/>
                <a:ea typeface="Calibri" panose="020F0502020204030204" pitchFamily="34" charset="0"/>
              </a:rPr>
              <a:t>Sudden fainting after at least 2 hours of </a:t>
            </a:r>
            <a:r>
              <a:rPr lang="en-CA" sz="1800" dirty="0" smtClean="0">
                <a:latin typeface="Bangla Sangam MN"/>
                <a:ea typeface="Calibri" panose="020F0502020204030204" pitchFamily="34" charset="0"/>
              </a:rPr>
              <a:t>work</a:t>
            </a:r>
            <a:endParaRPr lang="en-CA" sz="1800" dirty="0">
              <a:latin typeface="Bangla Sangam MN"/>
              <a:ea typeface="Calibri" panose="020F0502020204030204" pitchFamily="34" charset="0"/>
            </a:endParaRPr>
          </a:p>
          <a:p>
            <a:pPr lvl="1">
              <a:lnSpc>
                <a:spcPct val="107000"/>
              </a:lnSpc>
              <a:spcBef>
                <a:spcPts val="0"/>
              </a:spcBef>
              <a:spcAft>
                <a:spcPts val="1200"/>
              </a:spcAft>
              <a:buFont typeface="Arial" panose="020B0604020202020204" pitchFamily="34" charset="0"/>
              <a:buChar char="•"/>
            </a:pPr>
            <a:r>
              <a:rPr lang="en-CA" sz="1800" dirty="0">
                <a:latin typeface="Bangla Sangam MN"/>
                <a:ea typeface="Calibri" panose="020F0502020204030204" pitchFamily="34" charset="0"/>
              </a:rPr>
              <a:t>Cool moist skin, weak </a:t>
            </a:r>
            <a:r>
              <a:rPr lang="en-CA" sz="1800" dirty="0" smtClean="0">
                <a:latin typeface="Bangla Sangam MN"/>
                <a:ea typeface="Calibri" panose="020F0502020204030204" pitchFamily="34" charset="0"/>
              </a:rPr>
              <a:t>pulse</a:t>
            </a:r>
            <a:endParaRPr lang="en-CA" sz="1800" dirty="0">
              <a:latin typeface="Bangla Sangam MN"/>
              <a:ea typeface="Calibri" panose="020F0502020204030204" pitchFamily="34" charset="0"/>
            </a:endParaRPr>
          </a:p>
          <a:p>
            <a:pPr marL="342900" lvl="1" indent="0">
              <a:lnSpc>
                <a:spcPct val="107000"/>
              </a:lnSpc>
              <a:spcBef>
                <a:spcPts val="0"/>
              </a:spcBef>
              <a:buNone/>
            </a:pPr>
            <a:r>
              <a:rPr lang="en-CA" sz="2000" b="1" dirty="0">
                <a:latin typeface="Bangla Sangam MN"/>
                <a:ea typeface="Calibri" panose="020F0502020204030204" pitchFamily="34" charset="0"/>
              </a:rPr>
              <a:t>First Aid:</a:t>
            </a:r>
          </a:p>
          <a:p>
            <a:pPr lvl="1">
              <a:lnSpc>
                <a:spcPct val="107000"/>
              </a:lnSpc>
              <a:spcBef>
                <a:spcPts val="0"/>
              </a:spcBef>
              <a:buFont typeface="Arial" panose="020B0604020202020204" pitchFamily="34" charset="0"/>
              <a:buChar char="•"/>
            </a:pPr>
            <a:r>
              <a:rPr lang="en-CA" sz="1800" dirty="0">
                <a:latin typeface="Bangla Sangam MN"/>
                <a:ea typeface="Calibri" panose="020F0502020204030204" pitchFamily="34" charset="0"/>
              </a:rPr>
              <a:t>Assess need for </a:t>
            </a:r>
            <a:r>
              <a:rPr lang="en-CA" sz="1800" dirty="0" smtClean="0">
                <a:latin typeface="Bangla Sangam MN"/>
                <a:ea typeface="Calibri" panose="020F0502020204030204" pitchFamily="34" charset="0"/>
              </a:rPr>
              <a:t>CPR</a:t>
            </a:r>
            <a:endParaRPr lang="en-CA" sz="1800" dirty="0">
              <a:latin typeface="Bangla Sangam MN"/>
              <a:ea typeface="Calibri" panose="020F0502020204030204" pitchFamily="34" charset="0"/>
            </a:endParaRPr>
          </a:p>
          <a:p>
            <a:pPr lvl="1">
              <a:lnSpc>
                <a:spcPct val="107000"/>
              </a:lnSpc>
              <a:spcBef>
                <a:spcPts val="0"/>
              </a:spcBef>
              <a:buFont typeface="Arial" panose="020B0604020202020204" pitchFamily="34" charset="0"/>
              <a:buChar char="•"/>
            </a:pPr>
            <a:r>
              <a:rPr lang="en-CA" sz="1800" dirty="0">
                <a:latin typeface="Bangla Sangam MN"/>
                <a:ea typeface="Calibri" panose="020F0502020204030204" pitchFamily="34" charset="0"/>
              </a:rPr>
              <a:t>Move to a cool </a:t>
            </a:r>
            <a:r>
              <a:rPr lang="en-CA" sz="1800" dirty="0" smtClean="0">
                <a:latin typeface="Bangla Sangam MN"/>
                <a:ea typeface="Calibri" panose="020F0502020204030204" pitchFamily="34" charset="0"/>
              </a:rPr>
              <a:t>area</a:t>
            </a:r>
          </a:p>
          <a:p>
            <a:pPr lvl="1">
              <a:lnSpc>
                <a:spcPct val="107000"/>
              </a:lnSpc>
              <a:spcBef>
                <a:spcPts val="0"/>
              </a:spcBef>
              <a:buFont typeface="Arial" panose="020B0604020202020204" pitchFamily="34" charset="0"/>
              <a:buChar char="•"/>
            </a:pPr>
            <a:r>
              <a:rPr lang="en-CA" sz="1800" dirty="0" smtClean="0">
                <a:latin typeface="Bangla Sangam MN"/>
                <a:ea typeface="Calibri" panose="020F0502020204030204" pitchFamily="34" charset="0"/>
              </a:rPr>
              <a:t>Loosen clothing</a:t>
            </a:r>
          </a:p>
          <a:p>
            <a:pPr lvl="1">
              <a:lnSpc>
                <a:spcPct val="107000"/>
              </a:lnSpc>
              <a:spcBef>
                <a:spcPts val="0"/>
              </a:spcBef>
              <a:buFont typeface="Arial" panose="020B0604020202020204" pitchFamily="34" charset="0"/>
              <a:buChar char="•"/>
            </a:pPr>
            <a:r>
              <a:rPr lang="en-CA" sz="1800" dirty="0" smtClean="0">
                <a:latin typeface="Bangla Sangam MN"/>
                <a:ea typeface="Calibri" panose="020F0502020204030204" pitchFamily="34" charset="0"/>
              </a:rPr>
              <a:t>Have </a:t>
            </a:r>
            <a:r>
              <a:rPr lang="en-CA" sz="1800" dirty="0">
                <a:latin typeface="Bangla Sangam MN"/>
                <a:ea typeface="Calibri" panose="020F0502020204030204" pitchFamily="34" charset="0"/>
              </a:rPr>
              <a:t>the person lie </a:t>
            </a:r>
            <a:r>
              <a:rPr lang="en-CA" sz="1800" dirty="0" smtClean="0">
                <a:latin typeface="Bangla Sangam MN"/>
                <a:ea typeface="Calibri" panose="020F0502020204030204" pitchFamily="34" charset="0"/>
              </a:rPr>
              <a:t>down</a:t>
            </a:r>
          </a:p>
          <a:p>
            <a:pPr lvl="1">
              <a:lnSpc>
                <a:spcPct val="107000"/>
              </a:lnSpc>
              <a:spcBef>
                <a:spcPts val="0"/>
              </a:spcBef>
              <a:buFont typeface="Arial" panose="020B0604020202020204" pitchFamily="34" charset="0"/>
              <a:buChar char="•"/>
            </a:pPr>
            <a:r>
              <a:rPr lang="en-CA" sz="1800" dirty="0" smtClean="0">
                <a:latin typeface="Bangla Sangam MN"/>
                <a:ea typeface="Calibri" panose="020F0502020204030204" pitchFamily="34" charset="0"/>
              </a:rPr>
              <a:t>Offer </a:t>
            </a:r>
            <a:r>
              <a:rPr lang="en-CA" sz="1800" dirty="0">
                <a:latin typeface="Bangla Sangam MN"/>
                <a:ea typeface="Calibri" panose="020F0502020204030204" pitchFamily="34" charset="0"/>
              </a:rPr>
              <a:t>sips of cool </a:t>
            </a:r>
            <a:r>
              <a:rPr lang="en-CA" sz="1800" dirty="0" smtClean="0">
                <a:latin typeface="Bangla Sangam MN"/>
                <a:ea typeface="Calibri" panose="020F0502020204030204" pitchFamily="34" charset="0"/>
              </a:rPr>
              <a:t>water</a:t>
            </a:r>
          </a:p>
        </p:txBody>
      </p:sp>
    </p:spTree>
    <p:extLst>
      <p:ext uri="{BB962C8B-B14F-4D97-AF65-F5344CB8AC3E}">
        <p14:creationId xmlns:p14="http://schemas.microsoft.com/office/powerpoint/2010/main" val="2587557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Exhaustion</a:t>
            </a:r>
            <a:endParaRPr lang="en-CA" sz="2800" dirty="0"/>
          </a:p>
        </p:txBody>
      </p:sp>
      <p:sp>
        <p:nvSpPr>
          <p:cNvPr id="3" name="Content Placeholder 2"/>
          <p:cNvSpPr>
            <a:spLocks noGrp="1"/>
          </p:cNvSpPr>
          <p:nvPr>
            <p:ph idx="1"/>
          </p:nvPr>
        </p:nvSpPr>
        <p:spPr>
          <a:xfrm>
            <a:off x="520262" y="1036189"/>
            <a:ext cx="8229600" cy="1816342"/>
          </a:xfrm>
        </p:spPr>
        <p:txBody>
          <a:bodyPr numCol="2">
            <a:normAutofit fontScale="70000" lnSpcReduction="20000"/>
          </a:bodyPr>
          <a:lstStyle/>
          <a:p>
            <a:pPr marL="0" indent="0">
              <a:spcBef>
                <a:spcPts val="0"/>
              </a:spcBef>
              <a:spcAft>
                <a:spcPts val="600"/>
              </a:spcAft>
              <a:buNone/>
            </a:pPr>
            <a:r>
              <a:rPr lang="en-CA" sz="2900" b="1" dirty="0" smtClean="0">
                <a:ea typeface="Calibri" panose="020F0502020204030204" pitchFamily="34" charset="0"/>
              </a:rPr>
              <a:t>Symptoms</a:t>
            </a:r>
            <a:r>
              <a:rPr lang="en-CA" sz="2900" b="1" dirty="0">
                <a:ea typeface="Calibri" panose="020F0502020204030204" pitchFamily="34" charset="0"/>
              </a:rPr>
              <a:t>: </a:t>
            </a:r>
            <a:endParaRPr lang="en-CA" sz="2900" b="1" dirty="0" smtClean="0">
              <a:ea typeface="Calibri" panose="020F0502020204030204" pitchFamily="34" charset="0"/>
            </a:endParaRPr>
          </a:p>
          <a:p>
            <a:pPr>
              <a:spcBef>
                <a:spcPts val="0"/>
              </a:spcBef>
            </a:pPr>
            <a:r>
              <a:rPr lang="en-CA" sz="2600" dirty="0" smtClean="0">
                <a:ea typeface="Calibri" panose="020F0502020204030204" pitchFamily="34" charset="0"/>
              </a:rPr>
              <a:t>Heavy sweating</a:t>
            </a:r>
          </a:p>
          <a:p>
            <a:pPr>
              <a:spcBef>
                <a:spcPts val="0"/>
              </a:spcBef>
            </a:pPr>
            <a:r>
              <a:rPr lang="en-CA" sz="2600" dirty="0">
                <a:ea typeface="Calibri" panose="020F0502020204030204" pitchFamily="34" charset="0"/>
              </a:rPr>
              <a:t>C</a:t>
            </a:r>
            <a:r>
              <a:rPr lang="en-CA" sz="2600" dirty="0" smtClean="0">
                <a:ea typeface="Calibri" panose="020F0502020204030204" pitchFamily="34" charset="0"/>
              </a:rPr>
              <a:t>ool moist skin</a:t>
            </a:r>
          </a:p>
          <a:p>
            <a:pPr>
              <a:spcBef>
                <a:spcPts val="0"/>
              </a:spcBef>
            </a:pPr>
            <a:r>
              <a:rPr lang="en-CA" sz="2600" dirty="0">
                <a:ea typeface="Calibri" panose="020F0502020204030204" pitchFamily="34" charset="0"/>
              </a:rPr>
              <a:t>H</a:t>
            </a:r>
            <a:r>
              <a:rPr lang="en-CA" sz="2600" dirty="0" smtClean="0">
                <a:ea typeface="Calibri" panose="020F0502020204030204" pitchFamily="34" charset="0"/>
              </a:rPr>
              <a:t>igh body temperature</a:t>
            </a:r>
          </a:p>
          <a:p>
            <a:pPr>
              <a:spcBef>
                <a:spcPts val="0"/>
              </a:spcBef>
            </a:pPr>
            <a:r>
              <a:rPr lang="en-CA" sz="2600" dirty="0">
                <a:ea typeface="Calibri" panose="020F0502020204030204" pitchFamily="34" charset="0"/>
              </a:rPr>
              <a:t>W</a:t>
            </a:r>
            <a:r>
              <a:rPr lang="en-CA" sz="2600" dirty="0" smtClean="0">
                <a:ea typeface="Calibri" panose="020F0502020204030204" pitchFamily="34" charset="0"/>
              </a:rPr>
              <a:t>eak pulse</a:t>
            </a:r>
          </a:p>
          <a:p>
            <a:pPr>
              <a:spcBef>
                <a:spcPts val="0"/>
              </a:spcBef>
            </a:pPr>
            <a:r>
              <a:rPr lang="en-CA" sz="2600" dirty="0">
                <a:ea typeface="Calibri" panose="020F0502020204030204" pitchFamily="34" charset="0"/>
              </a:rPr>
              <a:t>N</a:t>
            </a:r>
            <a:r>
              <a:rPr lang="en-CA" sz="2600" dirty="0" smtClean="0">
                <a:ea typeface="Calibri" panose="020F0502020204030204" pitchFamily="34" charset="0"/>
              </a:rPr>
              <a:t>ormal or low blood pressure</a:t>
            </a:r>
          </a:p>
          <a:p>
            <a:pPr>
              <a:spcBef>
                <a:spcPts val="0"/>
              </a:spcBef>
            </a:pPr>
            <a:endParaRPr lang="en-CA" sz="2600" dirty="0" smtClean="0">
              <a:ea typeface="Calibri" panose="020F0502020204030204" pitchFamily="34" charset="0"/>
            </a:endParaRPr>
          </a:p>
          <a:p>
            <a:pPr>
              <a:spcBef>
                <a:spcPts val="0"/>
              </a:spcBef>
            </a:pPr>
            <a:endParaRPr lang="en-CA" sz="2600" dirty="0">
              <a:ea typeface="Calibri" panose="020F0502020204030204" pitchFamily="34" charset="0"/>
            </a:endParaRPr>
          </a:p>
          <a:p>
            <a:pPr>
              <a:spcBef>
                <a:spcPts val="0"/>
              </a:spcBef>
            </a:pPr>
            <a:r>
              <a:rPr lang="en-CA" sz="2600" dirty="0" smtClean="0">
                <a:ea typeface="Calibri" panose="020F0502020204030204" pitchFamily="34" charset="0"/>
              </a:rPr>
              <a:t>Tired and weak</a:t>
            </a:r>
          </a:p>
          <a:p>
            <a:pPr>
              <a:spcBef>
                <a:spcPts val="0"/>
              </a:spcBef>
            </a:pPr>
            <a:r>
              <a:rPr lang="en-CA" sz="2600" dirty="0">
                <a:ea typeface="Calibri" panose="020F0502020204030204" pitchFamily="34" charset="0"/>
              </a:rPr>
              <a:t>N</a:t>
            </a:r>
            <a:r>
              <a:rPr lang="en-CA" sz="2600" dirty="0" smtClean="0">
                <a:ea typeface="Calibri" panose="020F0502020204030204" pitchFamily="34" charset="0"/>
              </a:rPr>
              <a:t>ausea and vomiting</a:t>
            </a:r>
          </a:p>
          <a:p>
            <a:pPr>
              <a:spcBef>
                <a:spcPts val="0"/>
              </a:spcBef>
            </a:pPr>
            <a:r>
              <a:rPr lang="en-CA" sz="2600" dirty="0">
                <a:ea typeface="Calibri" panose="020F0502020204030204" pitchFamily="34" charset="0"/>
              </a:rPr>
              <a:t>V</a:t>
            </a:r>
            <a:r>
              <a:rPr lang="en-CA" sz="2600" dirty="0" smtClean="0">
                <a:ea typeface="Calibri" panose="020F0502020204030204" pitchFamily="34" charset="0"/>
              </a:rPr>
              <a:t>ery thirsty</a:t>
            </a:r>
          </a:p>
          <a:p>
            <a:pPr>
              <a:spcBef>
                <a:spcPts val="0"/>
              </a:spcBef>
            </a:pPr>
            <a:r>
              <a:rPr lang="en-CA" sz="2600" dirty="0">
                <a:ea typeface="Calibri" panose="020F0502020204030204" pitchFamily="34" charset="0"/>
              </a:rPr>
              <a:t>P</a:t>
            </a:r>
            <a:r>
              <a:rPr lang="en-CA" sz="2600" dirty="0" smtClean="0">
                <a:ea typeface="Calibri" panose="020F0502020204030204" pitchFamily="34" charset="0"/>
              </a:rPr>
              <a:t>anting or breathing rapidly</a:t>
            </a:r>
          </a:p>
          <a:p>
            <a:pPr>
              <a:spcBef>
                <a:spcPts val="0"/>
              </a:spcBef>
            </a:pPr>
            <a:r>
              <a:rPr lang="en-CA" sz="2600" dirty="0">
                <a:ea typeface="Calibri" panose="020F0502020204030204" pitchFamily="34" charset="0"/>
              </a:rPr>
              <a:t>B</a:t>
            </a:r>
            <a:r>
              <a:rPr lang="en-CA" sz="2600" dirty="0" smtClean="0">
                <a:ea typeface="Calibri" panose="020F0502020204030204" pitchFamily="34" charset="0"/>
              </a:rPr>
              <a:t>lurry vision </a:t>
            </a:r>
            <a:endParaRPr lang="en-CA" sz="2600" dirty="0">
              <a:ea typeface="Calibri" panose="020F0502020204030204" pitchFamily="34" charset="0"/>
            </a:endParaRPr>
          </a:p>
          <a:p>
            <a:endParaRPr lang="en-CA" dirty="0"/>
          </a:p>
        </p:txBody>
      </p:sp>
      <p:sp>
        <p:nvSpPr>
          <p:cNvPr id="4" name="TextBox 3"/>
          <p:cNvSpPr txBox="1"/>
          <p:nvPr/>
        </p:nvSpPr>
        <p:spPr>
          <a:xfrm>
            <a:off x="520262" y="2852531"/>
            <a:ext cx="8106903" cy="1421928"/>
          </a:xfrm>
          <a:prstGeom prst="rect">
            <a:avLst/>
          </a:prstGeom>
          <a:noFill/>
        </p:spPr>
        <p:txBody>
          <a:bodyPr wrap="square" numCol="2" rtlCol="0">
            <a:spAutoFit/>
          </a:bodyPr>
          <a:lstStyle/>
          <a:p>
            <a:pPr>
              <a:spcAft>
                <a:spcPts val="600"/>
              </a:spcAft>
            </a:pPr>
            <a:r>
              <a:rPr lang="en-CA" sz="2000" b="1" dirty="0">
                <a:latin typeface="Bangla Sangam MN"/>
                <a:ea typeface="Calibri" panose="020F0502020204030204" pitchFamily="34" charset="0"/>
              </a:rPr>
              <a:t>First Aid:</a:t>
            </a:r>
          </a:p>
          <a:p>
            <a:pPr marL="285750" indent="-285750">
              <a:buFont typeface="Arial" panose="020B0604020202020204" pitchFamily="34" charset="0"/>
              <a:buChar char="•"/>
            </a:pPr>
            <a:r>
              <a:rPr lang="en-CA" dirty="0">
                <a:latin typeface="Bangla Sangam MN"/>
                <a:ea typeface="Calibri" panose="020F0502020204030204" pitchFamily="34" charset="0"/>
              </a:rPr>
              <a:t>GET MEDICAL ATTENTION</a:t>
            </a:r>
          </a:p>
          <a:p>
            <a:pPr marL="285750" indent="-285750">
              <a:lnSpc>
                <a:spcPct val="120000"/>
              </a:lnSpc>
              <a:buFont typeface="Arial" panose="020B0604020202020204" pitchFamily="34" charset="0"/>
              <a:buChar char="•"/>
            </a:pPr>
            <a:r>
              <a:rPr lang="en-CA" dirty="0">
                <a:latin typeface="Bangla Sangam MN"/>
                <a:ea typeface="Calibri" panose="020F0502020204030204" pitchFamily="34" charset="0"/>
              </a:rPr>
              <a:t>Move worker to a cool shaded area</a:t>
            </a:r>
          </a:p>
          <a:p>
            <a:pPr marL="285750" indent="-285750">
              <a:lnSpc>
                <a:spcPct val="120000"/>
              </a:lnSpc>
              <a:buFont typeface="Arial" panose="020B0604020202020204" pitchFamily="34" charset="0"/>
              <a:buChar char="•"/>
            </a:pPr>
            <a:r>
              <a:rPr lang="en-CA" dirty="0">
                <a:latin typeface="Bangla Sangam MN"/>
                <a:ea typeface="Calibri" panose="020F0502020204030204" pitchFamily="34" charset="0"/>
              </a:rPr>
              <a:t>Loosen or remove excess clothing</a:t>
            </a:r>
          </a:p>
          <a:p>
            <a:pPr marL="285750" indent="-285750">
              <a:lnSpc>
                <a:spcPct val="120000"/>
              </a:lnSpc>
              <a:buFont typeface="Arial" panose="020B0604020202020204" pitchFamily="34" charset="0"/>
              <a:buChar char="•"/>
            </a:pPr>
            <a:endParaRPr lang="en-CA" dirty="0" smtClean="0">
              <a:latin typeface="Bangla Sangam MN"/>
              <a:ea typeface="Calibri" panose="020F0502020204030204" pitchFamily="34" charset="0"/>
            </a:endParaRPr>
          </a:p>
          <a:p>
            <a:pPr marL="285750" indent="-285750">
              <a:lnSpc>
                <a:spcPct val="120000"/>
              </a:lnSpc>
              <a:buFont typeface="Arial" panose="020B0604020202020204" pitchFamily="34" charset="0"/>
              <a:buChar char="•"/>
            </a:pPr>
            <a:r>
              <a:rPr lang="en-CA" dirty="0" smtClean="0">
                <a:latin typeface="Bangla Sangam MN"/>
                <a:ea typeface="Calibri" panose="020F0502020204030204" pitchFamily="34" charset="0"/>
              </a:rPr>
              <a:t>Provide </a:t>
            </a:r>
            <a:r>
              <a:rPr lang="en-CA" dirty="0">
                <a:latin typeface="Bangla Sangam MN"/>
                <a:ea typeface="Calibri" panose="020F0502020204030204" pitchFamily="34" charset="0"/>
              </a:rPr>
              <a:t>cool water to drink</a:t>
            </a:r>
          </a:p>
          <a:p>
            <a:pPr marL="285750" indent="-285750">
              <a:lnSpc>
                <a:spcPct val="120000"/>
              </a:lnSpc>
              <a:buFont typeface="Arial" panose="020B0604020202020204" pitchFamily="34" charset="0"/>
              <a:buChar char="•"/>
            </a:pPr>
            <a:r>
              <a:rPr lang="en-CA" dirty="0">
                <a:latin typeface="Bangla Sangam MN"/>
                <a:ea typeface="Calibri" panose="020F0502020204030204" pitchFamily="34" charset="0"/>
              </a:rPr>
              <a:t>Fan and spray with cool water</a:t>
            </a:r>
          </a:p>
          <a:p>
            <a:pPr marL="285750" indent="-285750">
              <a:lnSpc>
                <a:spcPct val="120000"/>
              </a:lnSpc>
              <a:buFont typeface="Arial" panose="020B0604020202020204" pitchFamily="34" charset="0"/>
              <a:buChar char="•"/>
            </a:pPr>
            <a:r>
              <a:rPr lang="en-CA" dirty="0">
                <a:latin typeface="Bangla Sangam MN"/>
                <a:ea typeface="Calibri" panose="020F0502020204030204" pitchFamily="34" charset="0"/>
              </a:rPr>
              <a:t>Do not leave them alone</a:t>
            </a:r>
          </a:p>
        </p:txBody>
      </p:sp>
    </p:spTree>
    <p:extLst>
      <p:ext uri="{BB962C8B-B14F-4D97-AF65-F5344CB8AC3E}">
        <p14:creationId xmlns:p14="http://schemas.microsoft.com/office/powerpoint/2010/main" val="2291027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Stroke</a:t>
            </a:r>
            <a:endParaRPr lang="en-CA" sz="2800" dirty="0"/>
          </a:p>
        </p:txBody>
      </p:sp>
      <p:sp>
        <p:nvSpPr>
          <p:cNvPr id="3" name="Content Placeholder 2"/>
          <p:cNvSpPr>
            <a:spLocks noGrp="1"/>
          </p:cNvSpPr>
          <p:nvPr>
            <p:ph idx="1"/>
          </p:nvPr>
        </p:nvSpPr>
        <p:spPr>
          <a:xfrm>
            <a:off x="322551" y="969466"/>
            <a:ext cx="7886700" cy="2081847"/>
          </a:xfrm>
        </p:spPr>
        <p:txBody>
          <a:bodyPr numCol="2">
            <a:noAutofit/>
          </a:bodyPr>
          <a:lstStyle/>
          <a:p>
            <a:pPr marL="342900" lvl="1" indent="0">
              <a:lnSpc>
                <a:spcPct val="107000"/>
              </a:lnSpc>
              <a:spcBef>
                <a:spcPts val="0"/>
              </a:spcBef>
              <a:spcAft>
                <a:spcPts val="600"/>
              </a:spcAft>
              <a:buNone/>
            </a:pPr>
            <a:r>
              <a:rPr lang="en-CA" sz="2000" b="1" dirty="0" smtClean="0">
                <a:latin typeface="Bangla Sangam MN"/>
                <a:ea typeface="Calibri" panose="020F0502020204030204" pitchFamily="34" charset="0"/>
              </a:rPr>
              <a:t>Symptoms:</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Weak, confused, upset, acting strangely</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Hot, dry red skin</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Profuse sweating</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Fast pulse</a:t>
            </a:r>
          </a:p>
          <a:p>
            <a:pPr lvl="1">
              <a:spcBef>
                <a:spcPts val="0"/>
              </a:spcBef>
              <a:buFont typeface="Arial" panose="020B0604020202020204" pitchFamily="34" charset="0"/>
              <a:buChar char="•"/>
            </a:pPr>
            <a:endParaRPr lang="en-CA" sz="1800" dirty="0" smtClean="0">
              <a:latin typeface="Bangla Sangam MN"/>
              <a:ea typeface="Calibri" panose="020F0502020204030204" pitchFamily="34" charset="0"/>
            </a:endParaRP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Headache or dizziness</a:t>
            </a:r>
          </a:p>
          <a:p>
            <a:pPr lvl="1">
              <a:spcBef>
                <a:spcPts val="0"/>
              </a:spcBef>
              <a:buFont typeface="Arial" panose="020B0604020202020204" pitchFamily="34" charset="0"/>
              <a:buChar char="•"/>
            </a:pPr>
            <a:r>
              <a:rPr lang="en-CA" sz="1800" dirty="0" smtClean="0">
                <a:latin typeface="Bangla Sangam MN"/>
                <a:ea typeface="Calibri" panose="020F0502020204030204" pitchFamily="34" charset="0"/>
              </a:rPr>
              <a:t>In late stage, may pass out and have convulsions. </a:t>
            </a:r>
            <a:r>
              <a:rPr lang="en-CA" sz="1800" b="1" dirty="0" smtClean="0">
                <a:latin typeface="Bangla Sangam MN"/>
                <a:ea typeface="Calibri" panose="020F0502020204030204" pitchFamily="34" charset="0"/>
              </a:rPr>
              <a:t>This condition is very serious and can kill quickly</a:t>
            </a:r>
            <a:r>
              <a:rPr lang="en-CA" sz="1800" dirty="0">
                <a:latin typeface="Bangla Sangam MN"/>
                <a:ea typeface="Calibri" panose="020F0502020204030204" pitchFamily="34" charset="0"/>
              </a:rPr>
              <a:t>.</a:t>
            </a:r>
            <a:endParaRPr lang="en-CA" sz="1800" dirty="0" smtClean="0">
              <a:latin typeface="Bangla Sangam MN"/>
              <a:ea typeface="Calibri" panose="020F0502020204030204" pitchFamily="34" charset="0"/>
            </a:endParaRPr>
          </a:p>
        </p:txBody>
      </p:sp>
      <p:sp>
        <p:nvSpPr>
          <p:cNvPr id="4" name="TextBox 3"/>
          <p:cNvSpPr txBox="1"/>
          <p:nvPr/>
        </p:nvSpPr>
        <p:spPr>
          <a:xfrm>
            <a:off x="347872" y="3051313"/>
            <a:ext cx="7603435" cy="1684051"/>
          </a:xfrm>
          <a:prstGeom prst="rect">
            <a:avLst/>
          </a:prstGeom>
          <a:noFill/>
        </p:spPr>
        <p:txBody>
          <a:bodyPr wrap="square" numCol="2" rtlCol="0">
            <a:spAutoFit/>
          </a:bodyPr>
          <a:lstStyle/>
          <a:p>
            <a:pPr marL="342900" lvl="1" indent="0">
              <a:lnSpc>
                <a:spcPct val="107000"/>
              </a:lnSpc>
              <a:spcBef>
                <a:spcPts val="0"/>
              </a:spcBef>
              <a:spcAft>
                <a:spcPts val="600"/>
              </a:spcAft>
              <a:buNone/>
            </a:pPr>
            <a:r>
              <a:rPr lang="en-CA" sz="2000" b="1" dirty="0">
                <a:latin typeface="Bangla Sangam MN"/>
                <a:ea typeface="Calibri" panose="020F0502020204030204" pitchFamily="34" charset="0"/>
              </a:rPr>
              <a:t>First Aid:</a:t>
            </a:r>
          </a:p>
          <a:p>
            <a:pPr marL="742950" lvl="1" indent="-285750">
              <a:lnSpc>
                <a:spcPct val="107000"/>
              </a:lnSpc>
              <a:spcBef>
                <a:spcPts val="0"/>
              </a:spcBef>
              <a:buFont typeface="Arial" panose="020B0604020202020204" pitchFamily="34" charset="0"/>
              <a:buChar char="•"/>
            </a:pPr>
            <a:r>
              <a:rPr lang="en-CA" dirty="0">
                <a:latin typeface="Bangla Sangam MN"/>
                <a:ea typeface="Calibri" panose="020F0502020204030204" pitchFamily="34" charset="0"/>
              </a:rPr>
              <a:t>CALL AN </a:t>
            </a:r>
            <a:r>
              <a:rPr lang="en-CA" dirty="0" smtClean="0">
                <a:latin typeface="Bangla Sangam MN"/>
                <a:ea typeface="Calibri" panose="020F0502020204030204" pitchFamily="34" charset="0"/>
              </a:rPr>
              <a:t>AMBULENCE</a:t>
            </a:r>
            <a:endParaRPr lang="en-CA" dirty="0">
              <a:latin typeface="Bangla Sangam MN"/>
              <a:ea typeface="Calibri" panose="020F0502020204030204" pitchFamily="34" charset="0"/>
            </a:endParaRPr>
          </a:p>
          <a:p>
            <a:pPr marL="742950" lvl="1" indent="-285750">
              <a:lnSpc>
                <a:spcPct val="107000"/>
              </a:lnSpc>
              <a:spcBef>
                <a:spcPts val="0"/>
              </a:spcBef>
              <a:buFont typeface="Arial" panose="020B0604020202020204" pitchFamily="34" charset="0"/>
              <a:buChar char="•"/>
            </a:pPr>
            <a:r>
              <a:rPr lang="en-CA" dirty="0">
                <a:latin typeface="Bangla Sangam MN"/>
                <a:ea typeface="Calibri" panose="020F0502020204030204" pitchFamily="34" charset="0"/>
              </a:rPr>
              <a:t>Remove excess </a:t>
            </a:r>
            <a:r>
              <a:rPr lang="en-CA" dirty="0" smtClean="0">
                <a:latin typeface="Bangla Sangam MN"/>
                <a:ea typeface="Calibri" panose="020F0502020204030204" pitchFamily="34" charset="0"/>
              </a:rPr>
              <a:t>clothing</a:t>
            </a:r>
          </a:p>
          <a:p>
            <a:pPr marL="742950" lvl="1" indent="-285750">
              <a:lnSpc>
                <a:spcPct val="107000"/>
              </a:lnSpc>
              <a:spcBef>
                <a:spcPts val="0"/>
              </a:spcBef>
              <a:buFont typeface="Arial" panose="020B0604020202020204" pitchFamily="34" charset="0"/>
              <a:buChar char="•"/>
            </a:pPr>
            <a:r>
              <a:rPr lang="en-CA" dirty="0" smtClean="0">
                <a:latin typeface="Bangla Sangam MN"/>
                <a:ea typeface="Calibri" panose="020F0502020204030204" pitchFamily="34" charset="0"/>
              </a:rPr>
              <a:t>Fan </a:t>
            </a:r>
            <a:r>
              <a:rPr lang="en-CA" dirty="0">
                <a:latin typeface="Bangla Sangam MN"/>
                <a:ea typeface="Calibri" panose="020F0502020204030204" pitchFamily="34" charset="0"/>
              </a:rPr>
              <a:t>and spray with cool </a:t>
            </a:r>
            <a:r>
              <a:rPr lang="en-CA" dirty="0" smtClean="0">
                <a:latin typeface="Bangla Sangam MN"/>
                <a:ea typeface="Calibri" panose="020F0502020204030204" pitchFamily="34" charset="0"/>
              </a:rPr>
              <a:t>water</a:t>
            </a:r>
          </a:p>
          <a:p>
            <a:pPr marL="742950" lvl="1" indent="-285750">
              <a:lnSpc>
                <a:spcPct val="107000"/>
              </a:lnSpc>
              <a:spcBef>
                <a:spcPts val="0"/>
              </a:spcBef>
              <a:buFont typeface="Arial" panose="020B0604020202020204" pitchFamily="34" charset="0"/>
              <a:buChar char="•"/>
            </a:pPr>
            <a:endParaRPr lang="en-CA" dirty="0" smtClean="0">
              <a:latin typeface="Bangla Sangam MN"/>
              <a:ea typeface="Calibri" panose="020F0502020204030204" pitchFamily="34" charset="0"/>
            </a:endParaRPr>
          </a:p>
          <a:p>
            <a:pPr marL="742950" lvl="1" indent="-285750">
              <a:lnSpc>
                <a:spcPct val="107000"/>
              </a:lnSpc>
              <a:spcBef>
                <a:spcPts val="0"/>
              </a:spcBef>
              <a:buFont typeface="Arial" panose="020B0604020202020204" pitchFamily="34" charset="0"/>
              <a:buChar char="•"/>
            </a:pPr>
            <a:r>
              <a:rPr lang="en-CA" dirty="0" smtClean="0">
                <a:latin typeface="Bangla Sangam MN"/>
                <a:ea typeface="Calibri" panose="020F0502020204030204" pitchFamily="34" charset="0"/>
              </a:rPr>
              <a:t>Offer </a:t>
            </a:r>
            <a:r>
              <a:rPr lang="en-CA" dirty="0">
                <a:latin typeface="Bangla Sangam MN"/>
                <a:ea typeface="Calibri" panose="020F0502020204030204" pitchFamily="34" charset="0"/>
              </a:rPr>
              <a:t>sips of water if worker is </a:t>
            </a:r>
            <a:r>
              <a:rPr lang="en-CA" dirty="0" smtClean="0">
                <a:latin typeface="Bangla Sangam MN"/>
                <a:ea typeface="Calibri" panose="020F0502020204030204" pitchFamily="34" charset="0"/>
              </a:rPr>
              <a:t>conscious</a:t>
            </a:r>
            <a:endParaRPr lang="en-CA" dirty="0">
              <a:latin typeface="Bangla Sangam MN"/>
              <a:ea typeface="Calibri" panose="020F0502020204030204" pitchFamily="34" charset="0"/>
            </a:endParaRPr>
          </a:p>
        </p:txBody>
      </p:sp>
    </p:spTree>
    <p:extLst>
      <p:ext uri="{BB962C8B-B14F-4D97-AF65-F5344CB8AC3E}">
        <p14:creationId xmlns:p14="http://schemas.microsoft.com/office/powerpoint/2010/main" val="708047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126" y="1018095"/>
            <a:ext cx="7886700" cy="3263504"/>
          </a:xfrm>
        </p:spPr>
        <p:txBody>
          <a:bodyPr>
            <a:normAutofit/>
          </a:bodyPr>
          <a:lstStyle/>
          <a:p>
            <a:pPr>
              <a:spcAft>
                <a:spcPts val="900"/>
              </a:spcAft>
            </a:pPr>
            <a:r>
              <a:rPr lang="en-CA" sz="2000" b="1" dirty="0" smtClean="0"/>
              <a:t>Increased </a:t>
            </a:r>
            <a:r>
              <a:rPr lang="en-CA" sz="2000" b="1" dirty="0"/>
              <a:t>Accidents</a:t>
            </a:r>
            <a:r>
              <a:rPr lang="en-CA" sz="2000" dirty="0"/>
              <a:t>: tired, fatigued workers are more susceptible to accident and </a:t>
            </a:r>
            <a:r>
              <a:rPr lang="en-CA" sz="2000" dirty="0" smtClean="0"/>
              <a:t>injury.</a:t>
            </a:r>
          </a:p>
          <a:p>
            <a:pPr>
              <a:spcAft>
                <a:spcPts val="900"/>
              </a:spcAft>
            </a:pPr>
            <a:r>
              <a:rPr lang="en-CA" sz="2000" b="1" dirty="0" smtClean="0"/>
              <a:t>Heart/Lung </a:t>
            </a:r>
            <a:r>
              <a:rPr lang="en-CA" sz="2000" b="1" dirty="0"/>
              <a:t>Strain</a:t>
            </a:r>
            <a:r>
              <a:rPr lang="en-CA" sz="2000" dirty="0"/>
              <a:t>: </a:t>
            </a:r>
            <a:r>
              <a:rPr lang="en-CA" sz="2000" dirty="0" smtClean="0"/>
              <a:t>heat stress places additional strain on the heart and lungs. This strain is enhanced with dehydration. Workers who have heart</a:t>
            </a:r>
            <a:r>
              <a:rPr lang="en-CA" sz="2000" dirty="0"/>
              <a:t>, lung, kidney or circulatory </a:t>
            </a:r>
            <a:r>
              <a:rPr lang="en-CA" sz="2000" dirty="0" smtClean="0"/>
              <a:t>problems are at additional risk.</a:t>
            </a:r>
            <a:endParaRPr lang="en-US" sz="2000" dirty="0" smtClean="0"/>
          </a:p>
          <a:p>
            <a:endParaRPr lang="en-CA" dirty="0" smtClean="0"/>
          </a:p>
        </p:txBody>
      </p:sp>
      <p:pic>
        <p:nvPicPr>
          <p:cNvPr id="4" name="Picture 2" descr="http://esub.com/wp-content/uploads/2016/03/constructions-workers-drinking-wat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019261" y="2886502"/>
            <a:ext cx="4052615" cy="202630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899986" y="4916496"/>
            <a:ext cx="4448709" cy="207749"/>
          </a:xfrm>
          <a:prstGeom prst="rect">
            <a:avLst/>
          </a:prstGeom>
          <a:noFill/>
        </p:spPr>
        <p:txBody>
          <a:bodyPr wrap="square" rtlCol="0">
            <a:spAutoFit/>
          </a:bodyPr>
          <a:lstStyle/>
          <a:p>
            <a:r>
              <a:rPr lang="en-US" sz="750" dirty="0" smtClean="0"/>
              <a:t>(Image source: </a:t>
            </a:r>
            <a:r>
              <a:rPr lang="en-US" sz="750" dirty="0" smtClean="0">
                <a:hlinkClick r:id="rId4"/>
              </a:rPr>
              <a:t>http</a:t>
            </a:r>
            <a:r>
              <a:rPr lang="en-US" sz="750" dirty="0">
                <a:hlinkClick r:id="rId4"/>
              </a:rPr>
              <a:t>://esub.com/wp-content/uploads/2016/03/constructions-workers-drinking-water.jpg</a:t>
            </a:r>
            <a:r>
              <a:rPr lang="en-US" sz="750" dirty="0"/>
              <a:t>) </a:t>
            </a:r>
          </a:p>
        </p:txBody>
      </p:sp>
      <p:sp>
        <p:nvSpPr>
          <p:cNvPr id="6" name="Title 5"/>
          <p:cNvSpPr>
            <a:spLocks noGrp="1"/>
          </p:cNvSpPr>
          <p:nvPr>
            <p:ph type="title"/>
          </p:nvPr>
        </p:nvSpPr>
        <p:spPr/>
        <p:txBody>
          <a:bodyPr/>
          <a:lstStyle/>
          <a:p>
            <a:pPr algn="l"/>
            <a:r>
              <a:rPr lang="en-US" sz="2800" dirty="0" smtClean="0"/>
              <a:t>Other Health Risks to Workers</a:t>
            </a:r>
            <a:endParaRPr lang="en-US" sz="2800" dirty="0"/>
          </a:p>
        </p:txBody>
      </p:sp>
    </p:spTree>
    <p:extLst>
      <p:ext uri="{BB962C8B-B14F-4D97-AF65-F5344CB8AC3E}">
        <p14:creationId xmlns:p14="http://schemas.microsoft.com/office/powerpoint/2010/main" val="796860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Acclimatization</a:t>
            </a:r>
            <a:endParaRPr lang="en-CA" sz="2800" dirty="0"/>
          </a:p>
        </p:txBody>
      </p:sp>
      <p:sp>
        <p:nvSpPr>
          <p:cNvPr id="3" name="Content Placeholder 2"/>
          <p:cNvSpPr>
            <a:spLocks noGrp="1"/>
          </p:cNvSpPr>
          <p:nvPr>
            <p:ph idx="1"/>
          </p:nvPr>
        </p:nvSpPr>
        <p:spPr>
          <a:xfrm>
            <a:off x="408434" y="1126052"/>
            <a:ext cx="7886700" cy="3398321"/>
          </a:xfrm>
        </p:spPr>
        <p:txBody>
          <a:bodyPr>
            <a:normAutofit fontScale="85000" lnSpcReduction="20000"/>
          </a:bodyPr>
          <a:lstStyle/>
          <a:p>
            <a:pPr>
              <a:spcAft>
                <a:spcPts val="900"/>
              </a:spcAft>
            </a:pPr>
            <a:r>
              <a:rPr lang="en-US" dirty="0" smtClean="0"/>
              <a:t>Acclimatization is the ability of our body to adapt to working in a hot environment.</a:t>
            </a:r>
          </a:p>
          <a:p>
            <a:pPr>
              <a:spcAft>
                <a:spcPts val="900"/>
              </a:spcAft>
            </a:pPr>
            <a:r>
              <a:rPr lang="en-US" dirty="0" smtClean="0"/>
              <a:t>Initial benefits occur within a few days. </a:t>
            </a:r>
            <a:r>
              <a:rPr lang="en-US" dirty="0"/>
              <a:t>L</a:t>
            </a:r>
            <a:r>
              <a:rPr lang="en-US" dirty="0" smtClean="0"/>
              <a:t>onger-term benefits take a few weeks of exposure in a hot environment.</a:t>
            </a:r>
          </a:p>
          <a:p>
            <a:pPr>
              <a:spcAft>
                <a:spcPts val="900"/>
              </a:spcAft>
            </a:pPr>
            <a:r>
              <a:rPr lang="en-US" dirty="0" smtClean="0"/>
              <a:t>Acclimatization can be lost quickly (for example, over a long weekend). Loss of acclimatization due to short absences (2 days or less) can be made-up quickly, but longer absences take up to a week to be made-up.</a:t>
            </a:r>
          </a:p>
          <a:p>
            <a:pPr>
              <a:spcAft>
                <a:spcPts val="900"/>
              </a:spcAft>
            </a:pPr>
            <a:r>
              <a:rPr lang="en-US" dirty="0" smtClean="0"/>
              <a:t>Often, outdoor workers are considered not to be acclimatized because they don’t work at higher enough temperatures for long enough. </a:t>
            </a:r>
            <a:endParaRPr lang="en-US" dirty="0"/>
          </a:p>
        </p:txBody>
      </p:sp>
    </p:spTree>
    <p:extLst>
      <p:ext uri="{BB962C8B-B14F-4D97-AF65-F5344CB8AC3E}">
        <p14:creationId xmlns:p14="http://schemas.microsoft.com/office/powerpoint/2010/main" val="1595478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Acclimatization Regimens</a:t>
            </a:r>
            <a:endParaRPr lang="en-US" sz="2800" dirty="0"/>
          </a:p>
        </p:txBody>
      </p:sp>
      <p:sp>
        <p:nvSpPr>
          <p:cNvPr id="3" name="Content Placeholder 2"/>
          <p:cNvSpPr>
            <a:spLocks noGrp="1"/>
          </p:cNvSpPr>
          <p:nvPr>
            <p:ph idx="1"/>
          </p:nvPr>
        </p:nvSpPr>
        <p:spPr>
          <a:xfrm>
            <a:off x="457200" y="979433"/>
            <a:ext cx="8229600" cy="3394472"/>
          </a:xfrm>
        </p:spPr>
        <p:txBody>
          <a:bodyPr/>
          <a:lstStyle/>
          <a:p>
            <a:r>
              <a:rPr lang="en-US" sz="2000" dirty="0"/>
              <a:t>For workers who have had experience working in a hot environment:</a:t>
            </a:r>
          </a:p>
          <a:p>
            <a:endParaRPr lang="en-US" sz="2000" dirty="0" smtClean="0"/>
          </a:p>
          <a:p>
            <a:endParaRPr lang="en-US" sz="2000" dirty="0" smtClean="0"/>
          </a:p>
          <a:p>
            <a:endParaRPr lang="en-US" sz="2000" dirty="0"/>
          </a:p>
          <a:p>
            <a:endParaRPr lang="en-US" sz="2000" dirty="0"/>
          </a:p>
          <a:p>
            <a:r>
              <a:rPr lang="en-US" sz="2000" dirty="0"/>
              <a:t>For workers who have not had experience working in a hot environment:</a:t>
            </a:r>
          </a:p>
          <a:p>
            <a:pPr marL="0" indent="0">
              <a:buNone/>
            </a:pPr>
            <a:endParaRPr lang="en-US" dirty="0"/>
          </a:p>
        </p:txBody>
      </p:sp>
      <p:pic>
        <p:nvPicPr>
          <p:cNvPr id="4" name="Picture 3"/>
          <p:cNvPicPr>
            <a:picLocks noChangeAspect="1"/>
          </p:cNvPicPr>
          <p:nvPr/>
        </p:nvPicPr>
        <p:blipFill>
          <a:blip r:embed="rId3"/>
          <a:stretch>
            <a:fillRect/>
          </a:stretch>
        </p:blipFill>
        <p:spPr>
          <a:xfrm>
            <a:off x="586762" y="1458657"/>
            <a:ext cx="8273483" cy="1196256"/>
          </a:xfrm>
          <a:prstGeom prst="rect">
            <a:avLst/>
          </a:prstGeom>
        </p:spPr>
      </p:pic>
      <p:pic>
        <p:nvPicPr>
          <p:cNvPr id="5" name="Picture 4"/>
          <p:cNvPicPr>
            <a:picLocks noChangeAspect="1"/>
          </p:cNvPicPr>
          <p:nvPr/>
        </p:nvPicPr>
        <p:blipFill>
          <a:blip r:embed="rId4"/>
          <a:stretch>
            <a:fillRect/>
          </a:stretch>
        </p:blipFill>
        <p:spPr>
          <a:xfrm>
            <a:off x="197632" y="3582316"/>
            <a:ext cx="8738527" cy="1066097"/>
          </a:xfrm>
          <a:prstGeom prst="rect">
            <a:avLst/>
          </a:prstGeom>
        </p:spPr>
      </p:pic>
    </p:spTree>
    <p:extLst>
      <p:ext uri="{BB962C8B-B14F-4D97-AF65-F5344CB8AC3E}">
        <p14:creationId xmlns:p14="http://schemas.microsoft.com/office/powerpoint/2010/main" val="4400590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644285" y="187224"/>
            <a:ext cx="7313294" cy="4570809"/>
          </a:xfrm>
        </p:spPr>
      </p:pic>
    </p:spTree>
    <p:extLst>
      <p:ext uri="{BB962C8B-B14F-4D97-AF65-F5344CB8AC3E}">
        <p14:creationId xmlns:p14="http://schemas.microsoft.com/office/powerpoint/2010/main" val="1561213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Stress Management</a:t>
            </a:r>
            <a:endParaRPr lang="en-US" sz="2800" dirty="0"/>
          </a:p>
        </p:txBody>
      </p:sp>
      <p:sp>
        <p:nvSpPr>
          <p:cNvPr id="3" name="Content Placeholder 2"/>
          <p:cNvSpPr>
            <a:spLocks noGrp="1"/>
          </p:cNvSpPr>
          <p:nvPr>
            <p:ph idx="1"/>
          </p:nvPr>
        </p:nvSpPr>
        <p:spPr>
          <a:xfrm>
            <a:off x="343688" y="1004658"/>
            <a:ext cx="8229600" cy="3394472"/>
          </a:xfrm>
        </p:spPr>
        <p:txBody>
          <a:bodyPr>
            <a:normAutofit fontScale="92500"/>
          </a:bodyPr>
          <a:lstStyle/>
          <a:p>
            <a:pPr marL="342900" lvl="1" indent="-342900">
              <a:spcBef>
                <a:spcPts val="750"/>
              </a:spcBef>
              <a:buFont typeface="Arial" panose="020B0604020202020204" pitchFamily="34" charset="0"/>
              <a:buChar char="•"/>
            </a:pPr>
            <a:r>
              <a:rPr lang="en-US" dirty="0">
                <a:latin typeface="Bangla Sangam MN"/>
              </a:rPr>
              <a:t>Heat stress policy (or sun safety </a:t>
            </a:r>
            <a:r>
              <a:rPr lang="en-US" dirty="0" smtClean="0">
                <a:latin typeface="Bangla Sangam MN"/>
              </a:rPr>
              <a:t>policy)</a:t>
            </a:r>
          </a:p>
          <a:p>
            <a:pPr marL="342900" lvl="1" indent="-342900">
              <a:spcBef>
                <a:spcPts val="750"/>
              </a:spcBef>
              <a:buFont typeface="Arial" panose="020B0604020202020204" pitchFamily="34" charset="0"/>
              <a:buChar char="•"/>
            </a:pPr>
            <a:r>
              <a:rPr lang="en-US" dirty="0" smtClean="0">
                <a:latin typeface="Bangla Sangam MN"/>
              </a:rPr>
              <a:t>Heat </a:t>
            </a:r>
            <a:r>
              <a:rPr lang="en-US" dirty="0">
                <a:latin typeface="Bangla Sangam MN"/>
              </a:rPr>
              <a:t>stress </a:t>
            </a:r>
            <a:r>
              <a:rPr lang="en-US" dirty="0" smtClean="0">
                <a:latin typeface="Bangla Sangam MN"/>
              </a:rPr>
              <a:t>program or </a:t>
            </a:r>
            <a:r>
              <a:rPr lang="en-US" dirty="0">
                <a:latin typeface="Bangla Sangam MN"/>
              </a:rPr>
              <a:t>hot weather plan (could be part of a sun safety program):</a:t>
            </a:r>
          </a:p>
          <a:p>
            <a:pPr lvl="1"/>
            <a:r>
              <a:rPr lang="en-US" dirty="0" smtClean="0">
                <a:latin typeface="Bangla Sangam MN"/>
              </a:rPr>
              <a:t>Risk assessment process</a:t>
            </a:r>
          </a:p>
          <a:p>
            <a:pPr lvl="1"/>
            <a:r>
              <a:rPr lang="en-US" dirty="0" smtClean="0">
                <a:latin typeface="Bangla Sangam MN"/>
              </a:rPr>
              <a:t>Control measures: general controls and job specific controls</a:t>
            </a:r>
          </a:p>
          <a:p>
            <a:pPr lvl="1"/>
            <a:r>
              <a:rPr lang="en-US" dirty="0" smtClean="0">
                <a:latin typeface="Bangla Sangam MN"/>
              </a:rPr>
              <a:t>Training and education of workers</a:t>
            </a:r>
          </a:p>
          <a:p>
            <a:pPr lvl="1"/>
            <a:r>
              <a:rPr lang="en-US" dirty="0" smtClean="0">
                <a:latin typeface="Bangla Sangam MN"/>
              </a:rPr>
              <a:t>Incident response, reporting and investigation including first aid</a:t>
            </a:r>
          </a:p>
          <a:p>
            <a:pPr lvl="1"/>
            <a:r>
              <a:rPr lang="en-US" dirty="0" smtClean="0">
                <a:latin typeface="Bangla Sangam MN"/>
              </a:rPr>
              <a:t>‘Check’ elements: workplace inspections, annual audits, documentation</a:t>
            </a:r>
          </a:p>
          <a:p>
            <a:pPr lvl="1"/>
            <a:endParaRPr lang="en-US" dirty="0" smtClean="0"/>
          </a:p>
        </p:txBody>
      </p:sp>
    </p:spTree>
    <p:extLst>
      <p:ext uri="{BB962C8B-B14F-4D97-AF65-F5344CB8AC3E}">
        <p14:creationId xmlns:p14="http://schemas.microsoft.com/office/powerpoint/2010/main" val="960227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Purpose of this Training</a:t>
            </a:r>
            <a:endParaRPr lang="en-CA" sz="2800" dirty="0"/>
          </a:p>
        </p:txBody>
      </p:sp>
      <p:sp>
        <p:nvSpPr>
          <p:cNvPr id="3" name="Content Placeholder 2"/>
          <p:cNvSpPr>
            <a:spLocks noGrp="1"/>
          </p:cNvSpPr>
          <p:nvPr>
            <p:ph idx="1"/>
          </p:nvPr>
        </p:nvSpPr>
        <p:spPr>
          <a:xfrm>
            <a:off x="400444" y="1099252"/>
            <a:ext cx="8229600" cy="3394472"/>
          </a:xfrm>
        </p:spPr>
        <p:txBody>
          <a:bodyPr>
            <a:noAutofit/>
          </a:bodyPr>
          <a:lstStyle/>
          <a:p>
            <a:pPr>
              <a:spcBef>
                <a:spcPts val="900"/>
              </a:spcBef>
              <a:spcAft>
                <a:spcPts val="1200"/>
              </a:spcAft>
            </a:pPr>
            <a:r>
              <a:rPr lang="en-US" sz="2000" dirty="0"/>
              <a:t>The objective of this training is to provide basic information for supervisors about </a:t>
            </a:r>
            <a:r>
              <a:rPr lang="en-US" sz="2000" b="1" dirty="0"/>
              <a:t>heat stress from outdoor work </a:t>
            </a:r>
            <a:r>
              <a:rPr lang="en-US" sz="2000" dirty="0"/>
              <a:t>and how to protect employees from this hazard.</a:t>
            </a:r>
          </a:p>
          <a:p>
            <a:pPr>
              <a:spcBef>
                <a:spcPts val="900"/>
              </a:spcBef>
            </a:pPr>
            <a:r>
              <a:rPr lang="en-US" sz="2000" dirty="0"/>
              <a:t>This presentation will cover:</a:t>
            </a:r>
          </a:p>
          <a:p>
            <a:pPr lvl="1">
              <a:spcBef>
                <a:spcPts val="900"/>
              </a:spcBef>
            </a:pPr>
            <a:r>
              <a:rPr lang="en-US" sz="1800" dirty="0" smtClean="0">
                <a:latin typeface="Bangla Sangam MN"/>
              </a:rPr>
              <a:t>The hazard posed by heat stress and outdoor work</a:t>
            </a:r>
          </a:p>
          <a:p>
            <a:pPr lvl="1">
              <a:spcBef>
                <a:spcPts val="900"/>
              </a:spcBef>
            </a:pPr>
            <a:r>
              <a:rPr lang="en-US" sz="1800" dirty="0" smtClean="0">
                <a:latin typeface="Bangla Sangam MN"/>
              </a:rPr>
              <a:t>The health effects of heat stress</a:t>
            </a:r>
          </a:p>
          <a:p>
            <a:pPr lvl="1">
              <a:spcBef>
                <a:spcPts val="900"/>
              </a:spcBef>
            </a:pPr>
            <a:r>
              <a:rPr lang="en-US" sz="1800" dirty="0" smtClean="0">
                <a:latin typeface="Bangla Sangam MN"/>
              </a:rPr>
              <a:t>First aid in case of heat stress</a:t>
            </a:r>
          </a:p>
          <a:p>
            <a:pPr lvl="1">
              <a:spcBef>
                <a:spcPts val="900"/>
              </a:spcBef>
            </a:pPr>
            <a:r>
              <a:rPr lang="en-US" sz="1800" dirty="0">
                <a:latin typeface="Bangla Sangam MN"/>
              </a:rPr>
              <a:t>Methods to protect employees from heat </a:t>
            </a:r>
            <a:r>
              <a:rPr lang="en-US" sz="1800" dirty="0" smtClean="0">
                <a:latin typeface="Bangla Sangam MN"/>
              </a:rPr>
              <a:t>stress</a:t>
            </a:r>
            <a:endParaRPr lang="en-US" sz="1800" dirty="0">
              <a:latin typeface="Bangla Sangam MN"/>
            </a:endParaRPr>
          </a:p>
        </p:txBody>
      </p:sp>
    </p:spTree>
    <p:extLst>
      <p:ext uri="{BB962C8B-B14F-4D97-AF65-F5344CB8AC3E}">
        <p14:creationId xmlns:p14="http://schemas.microsoft.com/office/powerpoint/2010/main" val="3729137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Stress Risk Assessment</a:t>
            </a:r>
            <a:endParaRPr lang="en-US" sz="2800" dirty="0"/>
          </a:p>
        </p:txBody>
      </p:sp>
      <p:sp>
        <p:nvSpPr>
          <p:cNvPr id="3" name="Content Placeholder 2"/>
          <p:cNvSpPr>
            <a:spLocks noGrp="1"/>
          </p:cNvSpPr>
          <p:nvPr>
            <p:ph idx="1"/>
          </p:nvPr>
        </p:nvSpPr>
        <p:spPr>
          <a:xfrm>
            <a:off x="521444" y="1002457"/>
            <a:ext cx="7886700" cy="3794201"/>
          </a:xfrm>
        </p:spPr>
        <p:txBody>
          <a:bodyPr>
            <a:noAutofit/>
          </a:bodyPr>
          <a:lstStyle/>
          <a:p>
            <a:pPr marL="385763" indent="-385763">
              <a:spcBef>
                <a:spcPts val="600"/>
              </a:spcBef>
              <a:buFont typeface="+mj-lt"/>
              <a:buAutoNum type="arabicPeriod"/>
            </a:pPr>
            <a:r>
              <a:rPr lang="en-US" sz="2000" b="1" dirty="0" smtClean="0"/>
              <a:t>Operational Review</a:t>
            </a:r>
            <a:r>
              <a:rPr lang="en-US" sz="2000" dirty="0" smtClean="0"/>
              <a:t>: to gain an understanding of the operational environment and risk factors for heat stress</a:t>
            </a:r>
          </a:p>
          <a:p>
            <a:pPr marL="385763" indent="-385763">
              <a:spcBef>
                <a:spcPts val="600"/>
              </a:spcBef>
              <a:buFont typeface="+mj-lt"/>
              <a:buAutoNum type="arabicPeriod"/>
            </a:pPr>
            <a:r>
              <a:rPr lang="en-US" sz="2000" b="1" dirty="0" smtClean="0"/>
              <a:t>Job Safety Analysis</a:t>
            </a:r>
            <a:r>
              <a:rPr lang="en-US" sz="2000" dirty="0" smtClean="0"/>
              <a:t>: for specific positions/tasks which may have elevated risk</a:t>
            </a:r>
          </a:p>
          <a:p>
            <a:pPr marL="385763" indent="-385763">
              <a:spcBef>
                <a:spcPts val="600"/>
              </a:spcBef>
              <a:buFont typeface="+mj-lt"/>
              <a:buAutoNum type="arabicPeriod"/>
            </a:pPr>
            <a:r>
              <a:rPr lang="en-US" sz="2000" b="1" dirty="0" smtClean="0"/>
              <a:t>Daily Assessment</a:t>
            </a:r>
            <a:r>
              <a:rPr lang="en-US" sz="2000" dirty="0" smtClean="0"/>
              <a:t>: during summer, assessment undertaken when pre-determined trigger values are reached (for example, humidex = 30</a:t>
            </a:r>
            <a:r>
              <a:rPr lang="en-US" sz="2000" baseline="30000" dirty="0" smtClean="0"/>
              <a:t>o</a:t>
            </a:r>
            <a:r>
              <a:rPr lang="en-US" sz="2000" dirty="0" smtClean="0"/>
              <a:t>C, Environment Canada Heat Advisory’s):</a:t>
            </a:r>
          </a:p>
          <a:p>
            <a:pPr lvl="1">
              <a:spcBef>
                <a:spcPts val="600"/>
              </a:spcBef>
            </a:pPr>
            <a:r>
              <a:rPr lang="en-US" sz="1800" b="1" dirty="0" smtClean="0">
                <a:latin typeface="Bangla Sangam MN"/>
              </a:rPr>
              <a:t>WBGT</a:t>
            </a:r>
            <a:r>
              <a:rPr lang="en-US" sz="1800" dirty="0" smtClean="0">
                <a:latin typeface="Bangla Sangam MN"/>
              </a:rPr>
              <a:t> (web bulb globe temperature) assessed using ‘heat stress monitor’ or</a:t>
            </a:r>
            <a:r>
              <a:rPr lang="en-US" sz="1800" dirty="0">
                <a:latin typeface="Bangla Sangam MN"/>
              </a:rPr>
              <a:t> </a:t>
            </a:r>
            <a:r>
              <a:rPr lang="en-US" sz="1800" b="1" dirty="0">
                <a:latin typeface="Bangla Sangam MN"/>
              </a:rPr>
              <a:t>h</a:t>
            </a:r>
            <a:r>
              <a:rPr lang="en-US" sz="1800" b="1" dirty="0" smtClean="0">
                <a:latin typeface="Bangla Sangam MN"/>
              </a:rPr>
              <a:t>umidex</a:t>
            </a:r>
            <a:r>
              <a:rPr lang="en-US" sz="1800" dirty="0" smtClean="0">
                <a:latin typeface="Bangla Sangam MN"/>
              </a:rPr>
              <a:t> assessed using ‘thermal hygrometer’</a:t>
            </a:r>
          </a:p>
          <a:p>
            <a:pPr lvl="1">
              <a:spcBef>
                <a:spcPts val="600"/>
              </a:spcBef>
            </a:pPr>
            <a:r>
              <a:rPr lang="en-US" sz="1800" dirty="0" smtClean="0">
                <a:latin typeface="Bangla Sangam MN"/>
              </a:rPr>
              <a:t>Adjustments for clothing, radiant heat, work rate, work/rest cycle</a:t>
            </a:r>
          </a:p>
          <a:p>
            <a:pPr lvl="1">
              <a:spcBef>
                <a:spcPts val="600"/>
              </a:spcBef>
            </a:pPr>
            <a:r>
              <a:rPr lang="en-US" sz="1800" dirty="0" smtClean="0">
                <a:latin typeface="Bangla Sangam MN"/>
              </a:rPr>
              <a:t>Need a monitoring plan: who, where, when, how</a:t>
            </a:r>
            <a:endParaRPr lang="en-US" sz="1800" dirty="0">
              <a:latin typeface="Bangla Sangam MN"/>
            </a:endParaRPr>
          </a:p>
        </p:txBody>
      </p:sp>
    </p:spTree>
    <p:extLst>
      <p:ext uri="{BB962C8B-B14F-4D97-AF65-F5344CB8AC3E}">
        <p14:creationId xmlns:p14="http://schemas.microsoft.com/office/powerpoint/2010/main" val="2742307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General Control Measures</a:t>
            </a:r>
            <a:endParaRPr lang="en-US" sz="2800" dirty="0"/>
          </a:p>
        </p:txBody>
      </p:sp>
      <p:sp>
        <p:nvSpPr>
          <p:cNvPr id="3" name="Content Placeholder 2"/>
          <p:cNvSpPr>
            <a:spLocks noGrp="1"/>
          </p:cNvSpPr>
          <p:nvPr>
            <p:ph idx="1"/>
          </p:nvPr>
        </p:nvSpPr>
        <p:spPr>
          <a:xfrm>
            <a:off x="389014" y="1021377"/>
            <a:ext cx="7886700" cy="3547312"/>
          </a:xfrm>
        </p:spPr>
        <p:txBody>
          <a:bodyPr>
            <a:normAutofit fontScale="85000" lnSpcReduction="20000"/>
          </a:bodyPr>
          <a:lstStyle/>
          <a:p>
            <a:pPr>
              <a:spcBef>
                <a:spcPts val="600"/>
              </a:spcBef>
            </a:pPr>
            <a:r>
              <a:rPr lang="en-US" dirty="0" smtClean="0"/>
              <a:t>Provide heat stress information and training through verbal and written instructions, annual heat stress training, orientation training, safety talks, </a:t>
            </a:r>
            <a:r>
              <a:rPr lang="en-US" dirty="0" err="1" smtClean="0"/>
              <a:t>etc</a:t>
            </a:r>
            <a:endParaRPr lang="en-US" dirty="0" smtClean="0"/>
          </a:p>
          <a:p>
            <a:pPr>
              <a:spcBef>
                <a:spcPts val="600"/>
              </a:spcBef>
            </a:pPr>
            <a:r>
              <a:rPr lang="en-US" dirty="0" smtClean="0"/>
              <a:t>Encourage workers to keep hydrated</a:t>
            </a:r>
            <a:r>
              <a:rPr lang="en-US" dirty="0"/>
              <a:t>:</a:t>
            </a:r>
            <a:r>
              <a:rPr lang="en-US" dirty="0" smtClean="0"/>
              <a:t> drink 1 cup of water every 20 minutes</a:t>
            </a:r>
          </a:p>
          <a:p>
            <a:pPr>
              <a:spcBef>
                <a:spcPts val="600"/>
              </a:spcBef>
            </a:pPr>
            <a:r>
              <a:rPr lang="en-US" dirty="0" smtClean="0"/>
              <a:t>Workers to report symptoms of heat stress</a:t>
            </a:r>
          </a:p>
          <a:p>
            <a:pPr>
              <a:spcBef>
                <a:spcPts val="600"/>
              </a:spcBef>
            </a:pPr>
            <a:r>
              <a:rPr lang="en-US" dirty="0" smtClean="0"/>
              <a:t>Encourage self-limitation of exposure when supervisor is not present</a:t>
            </a:r>
          </a:p>
          <a:p>
            <a:pPr>
              <a:spcBef>
                <a:spcPts val="600"/>
              </a:spcBef>
            </a:pPr>
            <a:r>
              <a:rPr lang="en-US" dirty="0" smtClean="0"/>
              <a:t>Workers to look out for signs and symptoms of heat stress in co-workers</a:t>
            </a:r>
          </a:p>
          <a:p>
            <a:pPr>
              <a:spcBef>
                <a:spcPts val="600"/>
              </a:spcBef>
            </a:pPr>
            <a:r>
              <a:rPr lang="en-US" dirty="0" smtClean="0"/>
              <a:t>Additional training for high risk workers</a:t>
            </a:r>
          </a:p>
          <a:p>
            <a:pPr>
              <a:spcBef>
                <a:spcPts val="600"/>
              </a:spcBef>
            </a:pPr>
            <a:r>
              <a:rPr lang="en-US" dirty="0" smtClean="0"/>
              <a:t>Encourage healthy lifestyles</a:t>
            </a:r>
            <a:endParaRPr lang="en-US" dirty="0"/>
          </a:p>
        </p:txBody>
      </p:sp>
    </p:spTree>
    <p:extLst>
      <p:ext uri="{BB962C8B-B14F-4D97-AF65-F5344CB8AC3E}">
        <p14:creationId xmlns:p14="http://schemas.microsoft.com/office/powerpoint/2010/main" val="1833116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28600" y="471858"/>
            <a:ext cx="6626120" cy="4253500"/>
          </a:xfrm>
          <a:prstGeom prst="rect">
            <a:avLst/>
          </a:prstGeom>
        </p:spPr>
      </p:pic>
      <p:sp>
        <p:nvSpPr>
          <p:cNvPr id="5" name="TextBox 4"/>
          <p:cNvSpPr txBox="1"/>
          <p:nvPr/>
        </p:nvSpPr>
        <p:spPr>
          <a:xfrm>
            <a:off x="6995160" y="1190769"/>
            <a:ext cx="1906524" cy="3293209"/>
          </a:xfrm>
          <a:prstGeom prst="rect">
            <a:avLst/>
          </a:prstGeom>
          <a:noFill/>
          <a:ln>
            <a:noFill/>
          </a:ln>
        </p:spPr>
        <p:txBody>
          <a:bodyPr wrap="square" rtlCol="0">
            <a:spAutoFit/>
          </a:bodyPr>
          <a:lstStyle/>
          <a:p>
            <a:r>
              <a:rPr lang="en-US" sz="1600" u="sng" dirty="0">
                <a:latin typeface="Bangla Sangam MN"/>
              </a:rPr>
              <a:t>Humidex 1</a:t>
            </a:r>
            <a:r>
              <a:rPr lang="en-US" sz="1600" dirty="0">
                <a:latin typeface="Bangla Sangam MN"/>
              </a:rPr>
              <a:t>:</a:t>
            </a:r>
          </a:p>
          <a:p>
            <a:pPr marL="214313" indent="-214313">
              <a:buFont typeface="Arial" panose="020B0604020202020204" pitchFamily="34" charset="0"/>
              <a:buChar char="•"/>
            </a:pPr>
            <a:r>
              <a:rPr lang="en-US" sz="1600" dirty="0" err="1">
                <a:latin typeface="Bangla Sangam MN"/>
              </a:rPr>
              <a:t>Unacclimatized</a:t>
            </a:r>
            <a:r>
              <a:rPr lang="en-US" sz="1600" dirty="0">
                <a:latin typeface="Bangla Sangam MN"/>
              </a:rPr>
              <a:t>, moderate work rate</a:t>
            </a:r>
          </a:p>
          <a:p>
            <a:pPr marL="214313" indent="-214313">
              <a:buFont typeface="Arial" panose="020B0604020202020204" pitchFamily="34" charset="0"/>
              <a:buChar char="•"/>
            </a:pPr>
            <a:r>
              <a:rPr lang="en-US" sz="1600" dirty="0">
                <a:latin typeface="Bangla Sangam MN"/>
              </a:rPr>
              <a:t>Acclimatized, heavy work rate</a:t>
            </a:r>
          </a:p>
          <a:p>
            <a:endParaRPr lang="en-US" sz="1600" dirty="0">
              <a:latin typeface="Bangla Sangam MN"/>
            </a:endParaRPr>
          </a:p>
          <a:p>
            <a:r>
              <a:rPr lang="en-US" sz="1600" u="sng" dirty="0">
                <a:latin typeface="Bangla Sangam MN"/>
              </a:rPr>
              <a:t>Humidex 2</a:t>
            </a:r>
            <a:r>
              <a:rPr lang="en-US" sz="1600" dirty="0">
                <a:latin typeface="Bangla Sangam MN"/>
              </a:rPr>
              <a:t>:</a:t>
            </a:r>
          </a:p>
          <a:p>
            <a:pPr marL="214313" indent="-214313">
              <a:buFont typeface="Arial" panose="020B0604020202020204" pitchFamily="34" charset="0"/>
              <a:buChar char="•"/>
            </a:pPr>
            <a:r>
              <a:rPr lang="en-US" sz="1600" dirty="0" err="1">
                <a:latin typeface="Bangla Sangam MN"/>
              </a:rPr>
              <a:t>Unacclimatized</a:t>
            </a:r>
            <a:r>
              <a:rPr lang="en-US" sz="1600" dirty="0">
                <a:latin typeface="Bangla Sangam MN"/>
              </a:rPr>
              <a:t>, light work rate</a:t>
            </a:r>
          </a:p>
          <a:p>
            <a:pPr marL="214313" indent="-214313">
              <a:buFont typeface="Arial" panose="020B0604020202020204" pitchFamily="34" charset="0"/>
              <a:buChar char="•"/>
            </a:pPr>
            <a:r>
              <a:rPr lang="en-US" sz="1600" dirty="0">
                <a:latin typeface="Bangla Sangam MN"/>
              </a:rPr>
              <a:t>Acclimatized, moderate work rate</a:t>
            </a:r>
          </a:p>
        </p:txBody>
      </p:sp>
      <p:cxnSp>
        <p:nvCxnSpPr>
          <p:cNvPr id="3" name="Straight Connector 2"/>
          <p:cNvCxnSpPr/>
          <p:nvPr/>
        </p:nvCxnSpPr>
        <p:spPr>
          <a:xfrm>
            <a:off x="1819094" y="1382833"/>
            <a:ext cx="1185863"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819094" y="2045527"/>
            <a:ext cx="1407319"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236376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473" y="133895"/>
            <a:ext cx="7209065" cy="471502"/>
          </a:xfrm>
        </p:spPr>
        <p:txBody>
          <a:bodyPr>
            <a:noAutofit/>
          </a:bodyPr>
          <a:lstStyle/>
          <a:p>
            <a:pPr algn="l"/>
            <a:r>
              <a:rPr lang="en-CA" sz="2800" dirty="0"/>
              <a:t>Job Specific Control </a:t>
            </a:r>
            <a:r>
              <a:rPr lang="en-CA" sz="2800" dirty="0" smtClean="0"/>
              <a:t>Measures</a:t>
            </a:r>
            <a:endParaRPr lang="en-CA" sz="2800" dirty="0"/>
          </a:p>
        </p:txBody>
      </p:sp>
      <p:sp>
        <p:nvSpPr>
          <p:cNvPr id="3" name="Content Placeholder 2"/>
          <p:cNvSpPr>
            <a:spLocks noGrp="1"/>
          </p:cNvSpPr>
          <p:nvPr>
            <p:ph idx="1"/>
          </p:nvPr>
        </p:nvSpPr>
        <p:spPr>
          <a:xfrm>
            <a:off x="614363" y="1010101"/>
            <a:ext cx="7886700" cy="3263504"/>
          </a:xfrm>
        </p:spPr>
        <p:txBody>
          <a:bodyPr>
            <a:normAutofit/>
          </a:bodyPr>
          <a:lstStyle/>
          <a:p>
            <a:pPr>
              <a:spcAft>
                <a:spcPts val="900"/>
              </a:spcAft>
            </a:pPr>
            <a:r>
              <a:rPr lang="en-CA" sz="2000" dirty="0"/>
              <a:t>Provide barriers to shield workers from radiant heat exposure. </a:t>
            </a:r>
          </a:p>
          <a:p>
            <a:pPr>
              <a:spcAft>
                <a:spcPts val="900"/>
              </a:spcAft>
            </a:pPr>
            <a:r>
              <a:rPr lang="en-CA" sz="2000" dirty="0"/>
              <a:t>Provide cooling fans when air temperature is below skin temperature (35°C) and the humidity is below 70%. Above these levels causes more </a:t>
            </a:r>
            <a:r>
              <a:rPr lang="en-CA" sz="2000" dirty="0" smtClean="0"/>
              <a:t>heating.</a:t>
            </a:r>
            <a:endParaRPr lang="en-CA" sz="2000" dirty="0"/>
          </a:p>
          <a:p>
            <a:pPr>
              <a:spcAft>
                <a:spcPts val="900"/>
              </a:spcAft>
            </a:pPr>
            <a:r>
              <a:rPr lang="en-CA" sz="2000" dirty="0"/>
              <a:t>Consider cooling or dehumidifying the workplace.</a:t>
            </a:r>
          </a:p>
          <a:p>
            <a:pPr>
              <a:spcAft>
                <a:spcPts val="900"/>
              </a:spcAft>
            </a:pPr>
            <a:r>
              <a:rPr lang="en-CA" sz="2000" dirty="0"/>
              <a:t>Provide mechanical aids for material handling — dollies, carts, lifting devices — to reduce physical activity. Organize the work to reduce the pace of activity.</a:t>
            </a:r>
          </a:p>
          <a:p>
            <a:endParaRPr lang="en-CA" dirty="0"/>
          </a:p>
        </p:txBody>
      </p:sp>
    </p:spTree>
    <p:extLst>
      <p:ext uri="{BB962C8B-B14F-4D97-AF65-F5344CB8AC3E}">
        <p14:creationId xmlns:p14="http://schemas.microsoft.com/office/powerpoint/2010/main" val="3627839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Job Specific Control Measures</a:t>
            </a:r>
            <a:endParaRPr lang="en-CA" sz="2800" dirty="0"/>
          </a:p>
        </p:txBody>
      </p:sp>
      <p:sp>
        <p:nvSpPr>
          <p:cNvPr id="3" name="Content Placeholder 2"/>
          <p:cNvSpPr>
            <a:spLocks noGrp="1"/>
          </p:cNvSpPr>
          <p:nvPr>
            <p:ph idx="1"/>
          </p:nvPr>
        </p:nvSpPr>
        <p:spPr>
          <a:xfrm>
            <a:off x="433157" y="1118239"/>
            <a:ext cx="7886700" cy="3554660"/>
          </a:xfrm>
        </p:spPr>
        <p:txBody>
          <a:bodyPr>
            <a:normAutofit/>
          </a:bodyPr>
          <a:lstStyle/>
          <a:p>
            <a:pPr>
              <a:spcAft>
                <a:spcPts val="1200"/>
              </a:spcAft>
            </a:pPr>
            <a:r>
              <a:rPr lang="en-CA" sz="2000" dirty="0"/>
              <a:t>If possible, postpone strenuous work until a cooler time of the day.</a:t>
            </a:r>
          </a:p>
          <a:p>
            <a:pPr>
              <a:spcAft>
                <a:spcPts val="1200"/>
              </a:spcAft>
            </a:pPr>
            <a:r>
              <a:rPr lang="en-CA" sz="2000" dirty="0"/>
              <a:t>If work is done outside, ensure that shaded areas are available.</a:t>
            </a:r>
          </a:p>
          <a:p>
            <a:pPr>
              <a:spcAft>
                <a:spcPts val="1200"/>
              </a:spcAft>
            </a:pPr>
            <a:r>
              <a:rPr lang="en-CA" sz="2000" dirty="0"/>
              <a:t>Rotate workers in and out of hot work areas whenever possible.</a:t>
            </a:r>
          </a:p>
          <a:p>
            <a:pPr>
              <a:spcAft>
                <a:spcPts val="1200"/>
              </a:spcAft>
            </a:pPr>
            <a:r>
              <a:rPr lang="en-CA" sz="2000" dirty="0"/>
              <a:t>Consider cooling vests, if feasible and effective for the </a:t>
            </a:r>
            <a:r>
              <a:rPr lang="en-CA" sz="2000" dirty="0" smtClean="0"/>
              <a:t>worker. </a:t>
            </a:r>
            <a:endParaRPr lang="en-CA" sz="2000" dirty="0"/>
          </a:p>
        </p:txBody>
      </p:sp>
    </p:spTree>
    <p:extLst>
      <p:ext uri="{BB962C8B-B14F-4D97-AF65-F5344CB8AC3E}">
        <p14:creationId xmlns:p14="http://schemas.microsoft.com/office/powerpoint/2010/main" val="228418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733424" y="144066"/>
            <a:ext cx="4999434" cy="4999434"/>
          </a:xfrm>
        </p:spPr>
      </p:pic>
      <p:sp>
        <p:nvSpPr>
          <p:cNvPr id="3" name="TextBox 2"/>
          <p:cNvSpPr txBox="1"/>
          <p:nvPr/>
        </p:nvSpPr>
        <p:spPr>
          <a:xfrm>
            <a:off x="700235" y="1762093"/>
            <a:ext cx="1595704" cy="1323439"/>
          </a:xfrm>
          <a:prstGeom prst="rect">
            <a:avLst/>
          </a:prstGeom>
          <a:noFill/>
          <a:ln>
            <a:noFill/>
          </a:ln>
        </p:spPr>
        <p:txBody>
          <a:bodyPr wrap="square" rtlCol="0">
            <a:spAutoFit/>
          </a:bodyPr>
          <a:lstStyle/>
          <a:p>
            <a:r>
              <a:rPr lang="en-US" sz="2000" dirty="0">
                <a:latin typeface="Bangla Sangam MN"/>
              </a:rPr>
              <a:t>Protection Measures Workers Should Take</a:t>
            </a:r>
          </a:p>
        </p:txBody>
      </p:sp>
    </p:spTree>
    <p:extLst>
      <p:ext uri="{BB962C8B-B14F-4D97-AF65-F5344CB8AC3E}">
        <p14:creationId xmlns:p14="http://schemas.microsoft.com/office/powerpoint/2010/main" val="1439781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168" y="0"/>
            <a:ext cx="7663590" cy="665514"/>
          </a:xfrm>
        </p:spPr>
        <p:txBody>
          <a:bodyPr/>
          <a:lstStyle/>
          <a:p>
            <a:pPr algn="l"/>
            <a:r>
              <a:rPr lang="en-US" sz="2800" dirty="0" smtClean="0"/>
              <a:t>Resources</a:t>
            </a:r>
            <a:r>
              <a:rPr lang="en-US" dirty="0" smtClean="0"/>
              <a:t> </a:t>
            </a:r>
            <a:r>
              <a:rPr lang="en-US" sz="1800" dirty="0"/>
              <a:t>(available at </a:t>
            </a:r>
            <a:r>
              <a:rPr lang="en-US" sz="1800" dirty="0" smtClean="0"/>
              <a:t>sunsafetyatwork.ca</a:t>
            </a:r>
            <a:r>
              <a:rPr lang="en-US" sz="1800" dirty="0"/>
              <a:t>)</a:t>
            </a:r>
          </a:p>
        </p:txBody>
      </p:sp>
      <p:sp>
        <p:nvSpPr>
          <p:cNvPr id="3" name="Content Placeholder 2"/>
          <p:cNvSpPr>
            <a:spLocks noGrp="1"/>
          </p:cNvSpPr>
          <p:nvPr>
            <p:ph idx="1"/>
          </p:nvPr>
        </p:nvSpPr>
        <p:spPr>
          <a:xfrm>
            <a:off x="538168" y="973943"/>
            <a:ext cx="7886700" cy="3780938"/>
          </a:xfrm>
        </p:spPr>
        <p:txBody>
          <a:bodyPr>
            <a:noAutofit/>
          </a:bodyPr>
          <a:lstStyle/>
          <a:p>
            <a:pPr>
              <a:spcAft>
                <a:spcPts val="300"/>
              </a:spcAft>
            </a:pPr>
            <a:r>
              <a:rPr lang="en-US" sz="1700" b="1" dirty="0" smtClean="0"/>
              <a:t>Posters</a:t>
            </a:r>
            <a:r>
              <a:rPr lang="en-US" sz="1700" dirty="0" smtClean="0"/>
              <a:t>: heat stress prevention, heat stress alert, heat </a:t>
            </a:r>
            <a:r>
              <a:rPr lang="en-US" sz="1700" dirty="0"/>
              <a:t>s</a:t>
            </a:r>
            <a:r>
              <a:rPr lang="en-US" sz="1700" dirty="0" smtClean="0"/>
              <a:t>tress warning</a:t>
            </a:r>
          </a:p>
          <a:p>
            <a:pPr>
              <a:spcAft>
                <a:spcPts val="300"/>
              </a:spcAft>
            </a:pPr>
            <a:r>
              <a:rPr lang="en-US" sz="1700" b="1" dirty="0" smtClean="0"/>
              <a:t>Fact sheets</a:t>
            </a:r>
            <a:r>
              <a:rPr lang="en-US" sz="1700" dirty="0" smtClean="0"/>
              <a:t>: heat </a:t>
            </a:r>
            <a:r>
              <a:rPr lang="en-US" sz="1700" dirty="0"/>
              <a:t>stress </a:t>
            </a:r>
            <a:r>
              <a:rPr lang="en-US" sz="1700" dirty="0" smtClean="0"/>
              <a:t>prevention, heat stress signs and symptoms, shade, reflective surfaces, personal protection</a:t>
            </a:r>
            <a:r>
              <a:rPr lang="en-US" sz="1700" smtClean="0"/>
              <a:t>, acclimatization</a:t>
            </a:r>
            <a:r>
              <a:rPr lang="en-US" sz="1700" dirty="0" smtClean="0"/>
              <a:t>, work/rest cycles, off-the-job sun safety, sun safety programs, legal issues</a:t>
            </a:r>
          </a:p>
          <a:p>
            <a:pPr>
              <a:spcAft>
                <a:spcPts val="300"/>
              </a:spcAft>
            </a:pPr>
            <a:r>
              <a:rPr lang="en-US" sz="1700" b="1" dirty="0" smtClean="0"/>
              <a:t>Training</a:t>
            </a:r>
            <a:r>
              <a:rPr lang="en-US" sz="1700" dirty="0" smtClean="0"/>
              <a:t>: presentations for workers, safety talks, videos</a:t>
            </a:r>
            <a:r>
              <a:rPr lang="en-US" sz="1700" dirty="0"/>
              <a:t>,</a:t>
            </a:r>
            <a:r>
              <a:rPr lang="en-US" sz="1700" dirty="0" smtClean="0"/>
              <a:t> personal risk assessments, </a:t>
            </a:r>
            <a:r>
              <a:rPr lang="en-US" sz="1700" dirty="0"/>
              <a:t>training </a:t>
            </a:r>
            <a:r>
              <a:rPr lang="en-US" sz="1700" dirty="0" smtClean="0"/>
              <a:t>guide, </a:t>
            </a:r>
            <a:r>
              <a:rPr lang="en-US" sz="1700" dirty="0"/>
              <a:t>video worksheet</a:t>
            </a:r>
            <a:endParaRPr lang="en-US" sz="1700" dirty="0" smtClean="0"/>
          </a:p>
          <a:p>
            <a:pPr>
              <a:spcAft>
                <a:spcPts val="300"/>
              </a:spcAft>
            </a:pPr>
            <a:r>
              <a:rPr lang="en-US" sz="1700" b="1" dirty="0" smtClean="0"/>
              <a:t>Risk assessment</a:t>
            </a:r>
            <a:r>
              <a:rPr lang="en-US" sz="1700" dirty="0" smtClean="0"/>
              <a:t>: technical guide, operational review, daily monitoring plan, daily assessment record </a:t>
            </a:r>
          </a:p>
          <a:p>
            <a:pPr>
              <a:spcAft>
                <a:spcPts val="300"/>
              </a:spcAft>
            </a:pPr>
            <a:r>
              <a:rPr lang="en-US" sz="1700" b="1" dirty="0"/>
              <a:t>Daily procedures</a:t>
            </a:r>
            <a:r>
              <a:rPr lang="en-US" sz="1700" dirty="0"/>
              <a:t>: heat stress assessment for humidex and WBGT</a:t>
            </a:r>
          </a:p>
          <a:p>
            <a:pPr>
              <a:spcAft>
                <a:spcPts val="300"/>
              </a:spcAft>
            </a:pPr>
            <a:r>
              <a:rPr lang="en-US" sz="1700" dirty="0" smtClean="0"/>
              <a:t>Inspection checklist, investigation </a:t>
            </a:r>
            <a:r>
              <a:rPr lang="en-US" sz="1700" dirty="0"/>
              <a:t>report template</a:t>
            </a:r>
            <a:endParaRPr lang="en-US" sz="1700" dirty="0" smtClean="0"/>
          </a:p>
          <a:p>
            <a:pPr>
              <a:spcAft>
                <a:spcPts val="300"/>
              </a:spcAft>
            </a:pPr>
            <a:r>
              <a:rPr lang="en-US" sz="1700" dirty="0" smtClean="0"/>
              <a:t>Example policies, </a:t>
            </a:r>
            <a:r>
              <a:rPr lang="en-US" sz="1700" dirty="0"/>
              <a:t>example role and </a:t>
            </a:r>
            <a:r>
              <a:rPr lang="en-US" sz="1700" dirty="0" smtClean="0"/>
              <a:t>responsibilities</a:t>
            </a:r>
            <a:endParaRPr lang="en-US" sz="1700" dirty="0"/>
          </a:p>
        </p:txBody>
      </p:sp>
    </p:spTree>
    <p:extLst>
      <p:ext uri="{BB962C8B-B14F-4D97-AF65-F5344CB8AC3E}">
        <p14:creationId xmlns:p14="http://schemas.microsoft.com/office/powerpoint/2010/main" val="10879359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References</a:t>
            </a:r>
            <a:endParaRPr lang="en-CA" sz="2800" dirty="0"/>
          </a:p>
        </p:txBody>
      </p:sp>
      <p:sp>
        <p:nvSpPr>
          <p:cNvPr id="3" name="Content Placeholder 2"/>
          <p:cNvSpPr>
            <a:spLocks noGrp="1"/>
          </p:cNvSpPr>
          <p:nvPr>
            <p:ph idx="1"/>
          </p:nvPr>
        </p:nvSpPr>
        <p:spPr/>
        <p:txBody>
          <a:bodyPr>
            <a:normAutofit/>
          </a:bodyPr>
          <a:lstStyle/>
          <a:p>
            <a:pPr>
              <a:buAutoNum type="arabicPeriod"/>
            </a:pPr>
            <a:r>
              <a:rPr lang="en-CA" sz="1400" dirty="0" err="1" smtClean="0"/>
              <a:t>Luginbuhl</a:t>
            </a:r>
            <a:r>
              <a:rPr lang="en-CA" sz="1400" dirty="0"/>
              <a:t>, RC, Jackson LL, Castillo DN, </a:t>
            </a:r>
            <a:r>
              <a:rPr lang="en-CA" sz="1400" dirty="0" err="1"/>
              <a:t>Loringer</a:t>
            </a:r>
            <a:r>
              <a:rPr lang="en-CA" sz="1400" dirty="0"/>
              <a:t> KA. </a:t>
            </a:r>
            <a:r>
              <a:rPr lang="en-CA" sz="1400" dirty="0" smtClean="0"/>
              <a:t>(2008). Heat-related </a:t>
            </a:r>
            <a:r>
              <a:rPr lang="en-CA" sz="1400" dirty="0"/>
              <a:t>deaths among crop workers - United States, 1992-2006. </a:t>
            </a:r>
            <a:r>
              <a:rPr lang="en-CA" sz="1400" i="1" dirty="0"/>
              <a:t>MMWR Morbidity and </a:t>
            </a:r>
            <a:r>
              <a:rPr lang="en-CA" sz="1400" i="1" dirty="0" smtClean="0"/>
              <a:t>Mortality </a:t>
            </a:r>
            <a:r>
              <a:rPr lang="en-CA" sz="1400" i="1" dirty="0"/>
              <a:t>Weekly </a:t>
            </a:r>
            <a:r>
              <a:rPr lang="en-CA" sz="1400" i="1" dirty="0" smtClean="0"/>
              <a:t>Report</a:t>
            </a:r>
            <a:r>
              <a:rPr lang="en-CA" sz="1400" dirty="0" smtClean="0"/>
              <a:t>, 57, </a:t>
            </a:r>
            <a:r>
              <a:rPr lang="en-CA" sz="1400" dirty="0"/>
              <a:t>647-653</a:t>
            </a:r>
            <a:r>
              <a:rPr lang="en-CA" sz="1400" dirty="0" smtClean="0"/>
              <a:t>.</a:t>
            </a:r>
          </a:p>
          <a:p>
            <a:pPr marL="0" indent="0">
              <a:buNone/>
            </a:pPr>
            <a:endParaRPr lang="en-CA" sz="1400" dirty="0"/>
          </a:p>
        </p:txBody>
      </p:sp>
    </p:spTree>
    <p:extLst>
      <p:ext uri="{BB962C8B-B14F-4D97-AF65-F5344CB8AC3E}">
        <p14:creationId xmlns:p14="http://schemas.microsoft.com/office/powerpoint/2010/main" val="1892743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0900" y="0"/>
            <a:ext cx="3104368" cy="680272"/>
          </a:xfrm>
        </p:spPr>
        <p:txBody>
          <a:bodyPr/>
          <a:lstStyle/>
          <a:p>
            <a:r>
              <a:rPr lang="en-US" dirty="0" smtClean="0"/>
              <a:t>Thank you!</a:t>
            </a:r>
            <a:endParaRPr lang="en-US" dirty="0"/>
          </a:p>
        </p:txBody>
      </p:sp>
      <p:sp>
        <p:nvSpPr>
          <p:cNvPr id="3" name="Content Placeholder 2"/>
          <p:cNvSpPr>
            <a:spLocks noGrp="1"/>
          </p:cNvSpPr>
          <p:nvPr>
            <p:ph idx="1"/>
          </p:nvPr>
        </p:nvSpPr>
        <p:spPr>
          <a:xfrm>
            <a:off x="559061" y="1982051"/>
            <a:ext cx="8229600" cy="1102782"/>
          </a:xfrm>
        </p:spPr>
        <p:txBody>
          <a:bodyPr>
            <a:normAutofit lnSpcReduction="10000"/>
          </a:bodyPr>
          <a:lstStyle/>
          <a:p>
            <a:pPr marL="0" indent="0" algn="ctr">
              <a:buNone/>
            </a:pPr>
            <a:r>
              <a:rPr lang="en-US" sz="1600" dirty="0">
                <a:latin typeface="Calibri"/>
                <a:cs typeface="Calibri"/>
              </a:rPr>
              <a:t>Production of this presentation has been made possible through financial support from Health Canada through the Canadian Partnership Against Cancer</a:t>
            </a:r>
            <a:r>
              <a:rPr lang="en-US" sz="1600" dirty="0" smtClean="0">
                <a:latin typeface="Calibri"/>
                <a:cs typeface="Calibri"/>
              </a:rPr>
              <a:t>.</a:t>
            </a:r>
          </a:p>
          <a:p>
            <a:pPr marL="0" indent="0" algn="ctr">
              <a:buNone/>
            </a:pPr>
            <a:endParaRPr lang="en-US" sz="1600" dirty="0">
              <a:latin typeface="Calibri"/>
              <a:cs typeface="Calibri"/>
            </a:endParaRPr>
          </a:p>
          <a:p>
            <a:pPr marL="0" indent="0" algn="ctr">
              <a:buNone/>
            </a:pPr>
            <a:r>
              <a:rPr lang="en-US" sz="1600" dirty="0" smtClean="0">
                <a:latin typeface="Calibri"/>
                <a:cs typeface="Calibri"/>
              </a:rPr>
              <a:t>Thank you to all of the partners who made this project a success:</a:t>
            </a:r>
            <a:endParaRPr lang="en-US" sz="1600" dirty="0">
              <a:latin typeface="Calibri"/>
              <a:cs typeface="Calibri"/>
            </a:endParaRPr>
          </a:p>
          <a:p>
            <a:pPr marL="0" indent="0">
              <a:buNone/>
            </a:pPr>
            <a:endParaRPr lang="en-US" dirty="0"/>
          </a:p>
        </p:txBody>
      </p:sp>
      <p:pic>
        <p:nvPicPr>
          <p:cNvPr id="10" name="Picture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96516" y="943281"/>
            <a:ext cx="4108762" cy="790546"/>
          </a:xfrm>
          <a:prstGeom prst="rect">
            <a:avLst/>
          </a:prstGeom>
        </p:spPr>
      </p:pic>
      <p:pic>
        <p:nvPicPr>
          <p:cNvPr id="13" name="Picture 1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4320" y="3108960"/>
            <a:ext cx="1250873" cy="604449"/>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125720" y="3977640"/>
            <a:ext cx="990738" cy="595395"/>
          </a:xfrm>
          <a:prstGeom prst="rect">
            <a:avLst/>
          </a:prstGeom>
        </p:spPr>
      </p:pic>
      <p:pic>
        <p:nvPicPr>
          <p:cNvPr id="15" name="Picture 14"/>
          <p:cNvPicPr>
            <a:picLocks noChangeAspect="1"/>
          </p:cNvPicPr>
          <p:nvPr/>
        </p:nvPicPr>
        <p:blipFill rotWithShape="1">
          <a:blip r:embed="rId5" cstate="email">
            <a:extLst>
              <a:ext uri="{28A0092B-C50C-407E-A947-70E740481C1C}">
                <a14:useLocalDpi xmlns:a14="http://schemas.microsoft.com/office/drawing/2010/main" val="0"/>
              </a:ext>
            </a:extLst>
          </a:blip>
          <a:srcRect b="25345"/>
          <a:stretch/>
        </p:blipFill>
        <p:spPr>
          <a:xfrm>
            <a:off x="1984770" y="3200400"/>
            <a:ext cx="1451374" cy="521857"/>
          </a:xfrm>
          <a:prstGeom prst="rect">
            <a:avLst/>
          </a:prstGeom>
        </p:spPr>
      </p:pic>
      <p:pic>
        <p:nvPicPr>
          <p:cNvPr id="16" name="Picture 15"/>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726436" y="3200400"/>
            <a:ext cx="1424777" cy="435349"/>
          </a:xfrm>
          <a:prstGeom prst="rect">
            <a:avLst/>
          </a:prstGeom>
        </p:spPr>
      </p:pic>
      <p:pic>
        <p:nvPicPr>
          <p:cNvPr id="18" name="Picture 17"/>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7498080" y="3230533"/>
            <a:ext cx="1316298" cy="478654"/>
          </a:xfrm>
          <a:prstGeom prst="rect">
            <a:avLst/>
          </a:prstGeom>
        </p:spPr>
      </p:pic>
      <p:pic>
        <p:nvPicPr>
          <p:cNvPr id="19" name="Picture 18"/>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5472382" y="3984213"/>
            <a:ext cx="1504776" cy="440481"/>
          </a:xfrm>
          <a:prstGeom prst="rect">
            <a:avLst/>
          </a:prstGeom>
        </p:spPr>
      </p:pic>
      <p:pic>
        <p:nvPicPr>
          <p:cNvPr id="20" name="Picture 19"/>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264085" y="4021625"/>
            <a:ext cx="1499103" cy="536189"/>
          </a:xfrm>
          <a:prstGeom prst="rect">
            <a:avLst/>
          </a:prstGeom>
        </p:spPr>
      </p:pic>
      <p:pic>
        <p:nvPicPr>
          <p:cNvPr id="21" name="Picture 20"/>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5554046" y="3314622"/>
            <a:ext cx="1541698" cy="292007"/>
          </a:xfrm>
          <a:prstGeom prst="rect">
            <a:avLst/>
          </a:prstGeom>
        </p:spPr>
      </p:pic>
      <p:pic>
        <p:nvPicPr>
          <p:cNvPr id="22" name="Picture 21"/>
          <p:cNvPicPr>
            <a:picLocks noChangeAspect="1"/>
          </p:cNvPicPr>
          <p:nvPr/>
        </p:nvPicPr>
        <p:blipFill rotWithShape="1">
          <a:blip r:embed="rId11" cstate="email">
            <a:extLst>
              <a:ext uri="{28A0092B-C50C-407E-A947-70E740481C1C}">
                <a14:useLocalDpi xmlns:a14="http://schemas.microsoft.com/office/drawing/2010/main" val="0"/>
              </a:ext>
            </a:extLst>
          </a:blip>
          <a:srcRect b="21118"/>
          <a:stretch/>
        </p:blipFill>
        <p:spPr>
          <a:xfrm>
            <a:off x="7223760" y="4021626"/>
            <a:ext cx="1676525" cy="403068"/>
          </a:xfrm>
          <a:prstGeom prst="rect">
            <a:avLst/>
          </a:prstGeom>
        </p:spPr>
      </p:pic>
      <p:pic>
        <p:nvPicPr>
          <p:cNvPr id="5" name="Picture 4"/>
          <p:cNvPicPr>
            <a:picLocks noChangeAspect="1"/>
          </p:cNvPicPr>
          <p:nvPr/>
        </p:nvPicPr>
        <p:blipFill rotWithShape="1">
          <a:blip r:embed="rId12" cstate="email">
            <a:extLst>
              <a:ext uri="{28A0092B-C50C-407E-A947-70E740481C1C}">
                <a14:useLocalDpi xmlns:a14="http://schemas.microsoft.com/office/drawing/2010/main" val="0"/>
              </a:ext>
            </a:extLst>
          </a:blip>
          <a:srcRect l="6518" t="17728" r="5801" b="17929"/>
          <a:stretch/>
        </p:blipFill>
        <p:spPr>
          <a:xfrm>
            <a:off x="3511296" y="4009273"/>
            <a:ext cx="1709928" cy="462142"/>
          </a:xfrm>
          <a:prstGeom prst="rect">
            <a:avLst/>
          </a:prstGeom>
        </p:spPr>
      </p:pic>
    </p:spTree>
    <p:extLst>
      <p:ext uri="{BB962C8B-B14F-4D97-AF65-F5344CB8AC3E}">
        <p14:creationId xmlns:p14="http://schemas.microsoft.com/office/powerpoint/2010/main" val="2694646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Stress is a Big Deal</a:t>
            </a:r>
            <a:endParaRPr lang="en-CA" sz="2800" dirty="0"/>
          </a:p>
        </p:txBody>
      </p:sp>
      <p:sp>
        <p:nvSpPr>
          <p:cNvPr id="3" name="Content Placeholder 2"/>
          <p:cNvSpPr>
            <a:spLocks noGrp="1"/>
          </p:cNvSpPr>
          <p:nvPr>
            <p:ph idx="1"/>
          </p:nvPr>
        </p:nvSpPr>
        <p:spPr>
          <a:xfrm>
            <a:off x="413057" y="1080333"/>
            <a:ext cx="8229600" cy="3394472"/>
          </a:xfrm>
        </p:spPr>
        <p:txBody>
          <a:bodyPr>
            <a:normAutofit fontScale="92500" lnSpcReduction="10000"/>
          </a:bodyPr>
          <a:lstStyle/>
          <a:p>
            <a:pPr>
              <a:spcAft>
                <a:spcPts val="1200"/>
              </a:spcAft>
            </a:pPr>
            <a:r>
              <a:rPr lang="en-US" sz="2200" dirty="0"/>
              <a:t>Heat stress</a:t>
            </a:r>
            <a:r>
              <a:rPr lang="en-US" sz="2200" b="1" dirty="0"/>
              <a:t> </a:t>
            </a:r>
            <a:r>
              <a:rPr lang="en-US" sz="2200" dirty="0"/>
              <a:t>happens when your body loses its ability to self-regulate body </a:t>
            </a:r>
            <a:r>
              <a:rPr lang="en-US" sz="2200" dirty="0" smtClean="0"/>
              <a:t>temperature.</a:t>
            </a:r>
            <a:endParaRPr lang="en-US" sz="2200" dirty="0"/>
          </a:p>
          <a:p>
            <a:pPr>
              <a:spcAft>
                <a:spcPts val="1200"/>
              </a:spcAft>
            </a:pPr>
            <a:r>
              <a:rPr lang="en-US" sz="2200" dirty="0" smtClean="0"/>
              <a:t>Heat </a:t>
            </a:r>
            <a:r>
              <a:rPr lang="en-US" sz="2200" dirty="0"/>
              <a:t>stress can lead to </a:t>
            </a:r>
            <a:r>
              <a:rPr lang="en-US" sz="2200" dirty="0" smtClean="0"/>
              <a:t>a range of heat-induced conditions (from </a:t>
            </a:r>
            <a:r>
              <a:rPr lang="en-US" sz="2200" dirty="0"/>
              <a:t>least </a:t>
            </a:r>
            <a:r>
              <a:rPr lang="en-US" sz="2200" dirty="0" smtClean="0"/>
              <a:t>serious to </a:t>
            </a:r>
            <a:r>
              <a:rPr lang="en-US" sz="2200" dirty="0"/>
              <a:t>most serious): heat rash, heat cramps, fainting, heat exhaustion, </a:t>
            </a:r>
            <a:r>
              <a:rPr lang="en-US" sz="2200" dirty="0" smtClean="0"/>
              <a:t>heat stroke.</a:t>
            </a:r>
          </a:p>
          <a:p>
            <a:pPr>
              <a:spcAft>
                <a:spcPts val="1200"/>
              </a:spcAft>
            </a:pPr>
            <a:r>
              <a:rPr lang="en-US" sz="2200" dirty="0" smtClean="0"/>
              <a:t>For outdoor workers, </a:t>
            </a:r>
            <a:r>
              <a:rPr lang="en-US" sz="2200" dirty="0"/>
              <a:t>the sun is the biggest cause of heat stress. </a:t>
            </a:r>
            <a:r>
              <a:rPr lang="en-US" sz="2200" dirty="0" smtClean="0"/>
              <a:t>They are at a much higher risk of heat stress (for example, agricultural workers in the USA are at 20 times the risk than the national rate</a:t>
            </a:r>
            <a:r>
              <a:rPr lang="en-US" sz="2200" baseline="30000" dirty="0" smtClean="0"/>
              <a:t>1</a:t>
            </a:r>
            <a:r>
              <a:rPr lang="en-US" sz="2200" dirty="0" smtClean="0"/>
              <a:t>) </a:t>
            </a:r>
            <a:endParaRPr lang="en-US" sz="2200" dirty="0"/>
          </a:p>
          <a:p>
            <a:endParaRPr lang="en-US" dirty="0"/>
          </a:p>
        </p:txBody>
      </p:sp>
    </p:spTree>
    <p:extLst>
      <p:ext uri="{BB962C8B-B14F-4D97-AF65-F5344CB8AC3E}">
        <p14:creationId xmlns:p14="http://schemas.microsoft.com/office/powerpoint/2010/main" val="1267241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Serious </a:t>
            </a:r>
            <a:r>
              <a:rPr lang="en-US" sz="2800" dirty="0"/>
              <a:t>O</a:t>
            </a:r>
            <a:r>
              <a:rPr lang="en-US" sz="2800" dirty="0" smtClean="0"/>
              <a:t>utcomes of Heat Stress</a:t>
            </a:r>
            <a:endParaRPr lang="en-CA" sz="2800" dirty="0"/>
          </a:p>
        </p:txBody>
      </p:sp>
      <p:sp>
        <p:nvSpPr>
          <p:cNvPr id="3" name="Content Placeholder 2"/>
          <p:cNvSpPr>
            <a:spLocks noGrp="1"/>
          </p:cNvSpPr>
          <p:nvPr>
            <p:ph idx="1"/>
          </p:nvPr>
        </p:nvSpPr>
        <p:spPr>
          <a:xfrm>
            <a:off x="366952" y="1128311"/>
            <a:ext cx="5489937" cy="3263504"/>
          </a:xfrm>
        </p:spPr>
        <p:txBody>
          <a:bodyPr>
            <a:normAutofit/>
          </a:bodyPr>
          <a:lstStyle/>
          <a:p>
            <a:pPr>
              <a:spcAft>
                <a:spcPts val="1200"/>
              </a:spcAft>
            </a:pPr>
            <a:r>
              <a:rPr lang="en-CA" sz="2000" dirty="0"/>
              <a:t>Heat illness </a:t>
            </a:r>
            <a:r>
              <a:rPr lang="en-CA" sz="2000" dirty="0" smtClean="0"/>
              <a:t>caused by heat stress can </a:t>
            </a:r>
            <a:r>
              <a:rPr lang="en-CA" sz="2000" dirty="0"/>
              <a:t>be a matter of life and death. Workers die from </a:t>
            </a:r>
            <a:r>
              <a:rPr lang="en-CA" sz="2000" b="1" dirty="0"/>
              <a:t>heat stroke</a:t>
            </a:r>
            <a:r>
              <a:rPr lang="en-CA" sz="2000" dirty="0"/>
              <a:t> every summer and every death is </a:t>
            </a:r>
            <a:r>
              <a:rPr lang="en-CA" sz="2000" b="1" dirty="0" smtClean="0"/>
              <a:t>preventable</a:t>
            </a:r>
            <a:r>
              <a:rPr lang="en-CA" sz="2000" dirty="0" smtClean="0"/>
              <a:t>.</a:t>
            </a:r>
            <a:endParaRPr lang="en-CA" sz="2000" dirty="0"/>
          </a:p>
          <a:p>
            <a:pPr>
              <a:spcAft>
                <a:spcPts val="1200"/>
              </a:spcAft>
            </a:pPr>
            <a:r>
              <a:rPr lang="en-CA" sz="2000" dirty="0"/>
              <a:t>When heat stroke doesn’t kill immediately, it can shut down major body organs causing acute heart, liver, kidney and muscle damage, nervous system problems, and blood disorders.</a:t>
            </a:r>
          </a:p>
          <a:p>
            <a:endParaRPr lang="en-CA"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58085" y="1474985"/>
            <a:ext cx="3150950" cy="2100633"/>
          </a:xfrm>
          <a:prstGeom prst="rect">
            <a:avLst/>
          </a:prstGeom>
        </p:spPr>
      </p:pic>
      <p:sp>
        <p:nvSpPr>
          <p:cNvPr id="5" name="TextBox 4"/>
          <p:cNvSpPr txBox="1"/>
          <p:nvPr/>
        </p:nvSpPr>
        <p:spPr>
          <a:xfrm>
            <a:off x="6301097" y="3657016"/>
            <a:ext cx="2481182" cy="219291"/>
          </a:xfrm>
          <a:prstGeom prst="rect">
            <a:avLst/>
          </a:prstGeom>
          <a:noFill/>
        </p:spPr>
        <p:txBody>
          <a:bodyPr wrap="square" rtlCol="0">
            <a:spAutoFit/>
          </a:bodyPr>
          <a:lstStyle/>
          <a:p>
            <a:r>
              <a:rPr lang="en-US" sz="825" dirty="0"/>
              <a:t>Image provided by Queensland Department of Health </a:t>
            </a:r>
          </a:p>
        </p:txBody>
      </p:sp>
    </p:spTree>
    <p:extLst>
      <p:ext uri="{BB962C8B-B14F-4D97-AF65-F5344CB8AC3E}">
        <p14:creationId xmlns:p14="http://schemas.microsoft.com/office/powerpoint/2010/main" val="2292193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4375" y="575072"/>
            <a:ext cx="6909435" cy="4318397"/>
          </a:xfrm>
          <a:prstGeom prst="rect">
            <a:avLst/>
          </a:prstGeom>
        </p:spPr>
      </p:pic>
    </p:spTree>
    <p:extLst>
      <p:ext uri="{BB962C8B-B14F-4D97-AF65-F5344CB8AC3E}">
        <p14:creationId xmlns:p14="http://schemas.microsoft.com/office/powerpoint/2010/main" val="3639734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Temperature, Humidity and Body Cooling</a:t>
            </a:r>
            <a:endParaRPr lang="en-CA" sz="2800" dirty="0"/>
          </a:p>
        </p:txBody>
      </p:sp>
      <p:sp>
        <p:nvSpPr>
          <p:cNvPr id="3" name="Content Placeholder 2"/>
          <p:cNvSpPr>
            <a:spLocks noGrp="1"/>
          </p:cNvSpPr>
          <p:nvPr>
            <p:ph idx="1"/>
          </p:nvPr>
        </p:nvSpPr>
        <p:spPr>
          <a:xfrm>
            <a:off x="368914" y="1061414"/>
            <a:ext cx="8229600" cy="3394472"/>
          </a:xfrm>
        </p:spPr>
        <p:txBody>
          <a:bodyPr>
            <a:normAutofit/>
          </a:bodyPr>
          <a:lstStyle/>
          <a:p>
            <a:pPr>
              <a:spcAft>
                <a:spcPts val="600"/>
              </a:spcAft>
            </a:pPr>
            <a:r>
              <a:rPr lang="en-US" sz="2000" dirty="0" smtClean="0"/>
              <a:t>Humans perspire as a means of cooling the body.</a:t>
            </a:r>
            <a:endParaRPr lang="en-US" sz="2000" dirty="0"/>
          </a:p>
          <a:p>
            <a:pPr>
              <a:spcAft>
                <a:spcPts val="600"/>
              </a:spcAft>
            </a:pPr>
            <a:r>
              <a:rPr lang="en-US" sz="2000" dirty="0" smtClean="0"/>
              <a:t>The higher the relative humidity, the less perspiration can be evaporated, reducing the cooling effect of evaporation and increasing heat load in the body.</a:t>
            </a:r>
            <a:endParaRPr lang="en-US" sz="2000" dirty="0"/>
          </a:p>
          <a:p>
            <a:pPr>
              <a:spcAft>
                <a:spcPts val="600"/>
              </a:spcAft>
            </a:pPr>
            <a:r>
              <a:rPr lang="en-US" sz="2000" dirty="0" smtClean="0"/>
              <a:t>The combination of rising temperature and work demands can lead to heat stress situations for workers.</a:t>
            </a:r>
          </a:p>
        </p:txBody>
      </p:sp>
    </p:spTree>
    <p:extLst>
      <p:ext uri="{BB962C8B-B14F-4D97-AF65-F5344CB8AC3E}">
        <p14:creationId xmlns:p14="http://schemas.microsoft.com/office/powerpoint/2010/main" val="1030747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Humidex</a:t>
            </a:r>
            <a:endParaRPr lang="en-US" sz="2800" dirty="0"/>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186978" y="926859"/>
            <a:ext cx="4856070" cy="4024280"/>
          </a:xfrm>
        </p:spPr>
      </p:pic>
      <p:sp>
        <p:nvSpPr>
          <p:cNvPr id="5" name="Content Placeholder 2"/>
          <p:cNvSpPr txBox="1">
            <a:spLocks/>
          </p:cNvSpPr>
          <p:nvPr/>
        </p:nvSpPr>
        <p:spPr>
          <a:xfrm>
            <a:off x="344871" y="1231851"/>
            <a:ext cx="3779044" cy="3263504"/>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en-US" sz="2000" dirty="0" smtClean="0">
                <a:latin typeface="Bangla Sangam MN"/>
              </a:rPr>
              <a:t>The humidex is a Canadian invention and is a measure of how hot we feel. It is based on the combined effects of high </a:t>
            </a:r>
            <a:r>
              <a:rPr lang="en-US" sz="2000" b="1" dirty="0" smtClean="0">
                <a:latin typeface="Bangla Sangam MN"/>
              </a:rPr>
              <a:t>temperature</a:t>
            </a:r>
            <a:r>
              <a:rPr lang="en-US" sz="2000" dirty="0" smtClean="0">
                <a:latin typeface="Bangla Sangam MN"/>
              </a:rPr>
              <a:t> and </a:t>
            </a:r>
            <a:r>
              <a:rPr lang="en-US" sz="2000" b="1" dirty="0" smtClean="0">
                <a:latin typeface="Bangla Sangam MN"/>
              </a:rPr>
              <a:t>humidity</a:t>
            </a:r>
            <a:r>
              <a:rPr lang="en-US" sz="2000" dirty="0" smtClean="0">
                <a:latin typeface="Bangla Sangam MN"/>
              </a:rPr>
              <a:t>.</a:t>
            </a:r>
          </a:p>
          <a:p>
            <a:pPr>
              <a:spcAft>
                <a:spcPts val="1200"/>
              </a:spcAft>
            </a:pPr>
            <a:r>
              <a:rPr lang="en-US" sz="2000" dirty="0" smtClean="0">
                <a:latin typeface="Bangla Sangam MN"/>
              </a:rPr>
              <a:t>Very high humidex values are generally rare in Canada.</a:t>
            </a:r>
            <a:endParaRPr lang="en-US" sz="2000" dirty="0">
              <a:latin typeface="Bangla Sangam MN"/>
            </a:endParaRPr>
          </a:p>
        </p:txBody>
      </p:sp>
    </p:spTree>
    <p:extLst>
      <p:ext uri="{BB962C8B-B14F-4D97-AF65-F5344CB8AC3E}">
        <p14:creationId xmlns:p14="http://schemas.microsoft.com/office/powerpoint/2010/main" val="2285745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Heat Illness</a:t>
            </a:r>
            <a:endParaRPr lang="en-CA" sz="2800" dirty="0"/>
          </a:p>
        </p:txBody>
      </p:sp>
      <p:sp>
        <p:nvSpPr>
          <p:cNvPr id="3" name="Content Placeholder 2"/>
          <p:cNvSpPr>
            <a:spLocks noGrp="1"/>
          </p:cNvSpPr>
          <p:nvPr>
            <p:ph idx="1"/>
          </p:nvPr>
        </p:nvSpPr>
        <p:spPr>
          <a:xfrm>
            <a:off x="364080" y="1047262"/>
            <a:ext cx="7886700" cy="3644556"/>
          </a:xfrm>
        </p:spPr>
        <p:txBody>
          <a:bodyPr>
            <a:normAutofit fontScale="85000" lnSpcReduction="20000"/>
          </a:bodyPr>
          <a:lstStyle/>
          <a:p>
            <a:pPr>
              <a:spcAft>
                <a:spcPts val="1350"/>
              </a:spcAft>
            </a:pPr>
            <a:r>
              <a:rPr lang="en-US" sz="2600" dirty="0"/>
              <a:t>Heat illness </a:t>
            </a:r>
            <a:r>
              <a:rPr lang="en-US" sz="2600" dirty="0" smtClean="0"/>
              <a:t>has a range of outcomes, each being more severe.</a:t>
            </a:r>
          </a:p>
          <a:p>
            <a:pPr>
              <a:spcAft>
                <a:spcPts val="1350"/>
              </a:spcAft>
            </a:pPr>
            <a:r>
              <a:rPr lang="en-US" sz="2600" dirty="0" smtClean="0"/>
              <a:t>With the initial onset of symptoms, </a:t>
            </a:r>
            <a:r>
              <a:rPr lang="en-US" sz="2600" dirty="0"/>
              <a:t>the worker may feel tired or fatigued and perhaps a little </a:t>
            </a:r>
            <a:r>
              <a:rPr lang="en-US" sz="2600" dirty="0" smtClean="0"/>
              <a:t>disoriented.</a:t>
            </a:r>
          </a:p>
          <a:p>
            <a:pPr>
              <a:spcAft>
                <a:spcPts val="1350"/>
              </a:spcAft>
            </a:pPr>
            <a:r>
              <a:rPr lang="en-US" sz="2600" dirty="0" smtClean="0"/>
              <a:t>If </a:t>
            </a:r>
            <a:r>
              <a:rPr lang="en-US" sz="2600" dirty="0"/>
              <a:t>no </a:t>
            </a:r>
            <a:r>
              <a:rPr lang="en-US" sz="2600" dirty="0" smtClean="0"/>
              <a:t>action is </a:t>
            </a:r>
            <a:r>
              <a:rPr lang="en-US" sz="2600" dirty="0"/>
              <a:t>taken </a:t>
            </a:r>
            <a:r>
              <a:rPr lang="en-US" sz="2600" dirty="0" smtClean="0"/>
              <a:t>to address the heat stress, more </a:t>
            </a:r>
            <a:r>
              <a:rPr lang="en-US" sz="2600" dirty="0"/>
              <a:t>severe stages of heat illness </a:t>
            </a:r>
            <a:r>
              <a:rPr lang="en-US" sz="2600" dirty="0" smtClean="0"/>
              <a:t>develop – this can be life threatening.</a:t>
            </a:r>
            <a:endParaRPr lang="en-US" sz="2600" dirty="0"/>
          </a:p>
          <a:p>
            <a:pPr>
              <a:spcAft>
                <a:spcPts val="1350"/>
              </a:spcAft>
            </a:pPr>
            <a:r>
              <a:rPr lang="en-US" sz="2600" dirty="0" smtClean="0"/>
              <a:t>Heat rash → Heat cramps → Fainting → Heat exhaustion → Heat stroke </a:t>
            </a:r>
            <a:endParaRPr lang="en-US" sz="2600" dirty="0"/>
          </a:p>
          <a:p>
            <a:endParaRPr lang="en-CA" dirty="0"/>
          </a:p>
        </p:txBody>
      </p:sp>
    </p:spTree>
    <p:extLst>
      <p:ext uri="{BB962C8B-B14F-4D97-AF65-F5344CB8AC3E}">
        <p14:creationId xmlns:p14="http://schemas.microsoft.com/office/powerpoint/2010/main" val="4230156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Onset of Heat Stress</a:t>
            </a:r>
            <a:endParaRPr lang="en-CA" sz="2800" dirty="0"/>
          </a:p>
        </p:txBody>
      </p:sp>
      <p:sp>
        <p:nvSpPr>
          <p:cNvPr id="3" name="Content Placeholder 2"/>
          <p:cNvSpPr>
            <a:spLocks noGrp="1"/>
          </p:cNvSpPr>
          <p:nvPr>
            <p:ph idx="1"/>
          </p:nvPr>
        </p:nvSpPr>
        <p:spPr>
          <a:xfrm>
            <a:off x="349995" y="1055108"/>
            <a:ext cx="8229600" cy="3394472"/>
          </a:xfrm>
        </p:spPr>
        <p:txBody>
          <a:bodyPr/>
          <a:lstStyle/>
          <a:p>
            <a:pPr marL="0" indent="0">
              <a:buNone/>
            </a:pPr>
            <a:r>
              <a:rPr lang="en-US" sz="2000" b="1" dirty="0" smtClean="0"/>
              <a:t>Symptoms:</a:t>
            </a:r>
          </a:p>
          <a:p>
            <a:r>
              <a:rPr lang="en-US" sz="1800" dirty="0" smtClean="0"/>
              <a:t>General </a:t>
            </a:r>
            <a:r>
              <a:rPr lang="en-US" sz="1800" dirty="0"/>
              <a:t>feeling of tiredness or </a:t>
            </a:r>
            <a:r>
              <a:rPr lang="en-US" sz="1800" dirty="0" smtClean="0"/>
              <a:t>fatigue</a:t>
            </a:r>
          </a:p>
          <a:p>
            <a:endParaRPr lang="en-US" sz="2000" dirty="0"/>
          </a:p>
          <a:p>
            <a:pPr marL="0" indent="0">
              <a:buNone/>
            </a:pPr>
            <a:r>
              <a:rPr lang="en-US" sz="2000" b="1" dirty="0" smtClean="0"/>
              <a:t>First Aid:</a:t>
            </a:r>
          </a:p>
          <a:p>
            <a:r>
              <a:rPr lang="en-US" sz="1800" dirty="0" smtClean="0"/>
              <a:t>Fluid </a:t>
            </a:r>
            <a:r>
              <a:rPr lang="en-US" sz="1800" dirty="0"/>
              <a:t>replacement and </a:t>
            </a:r>
            <a:r>
              <a:rPr lang="en-US" sz="1800" dirty="0" smtClean="0"/>
              <a:t>rest</a:t>
            </a:r>
            <a:endParaRPr lang="en-US" sz="1800" dirty="0"/>
          </a:p>
          <a:p>
            <a:endParaRPr lang="en-CA" dirty="0"/>
          </a:p>
        </p:txBody>
      </p:sp>
      <p:pic>
        <p:nvPicPr>
          <p:cNvPr id="1026" name="Picture 2" descr="http://www.srmi.com.au/images/thorzt3.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87874" y="1052835"/>
            <a:ext cx="3927527" cy="25934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90908" y="3755339"/>
            <a:ext cx="3197245" cy="230832"/>
          </a:xfrm>
          <a:prstGeom prst="rect">
            <a:avLst/>
          </a:prstGeom>
          <a:noFill/>
        </p:spPr>
        <p:txBody>
          <a:bodyPr wrap="square" rtlCol="0">
            <a:spAutoFit/>
          </a:bodyPr>
          <a:lstStyle/>
          <a:p>
            <a:r>
              <a:rPr lang="en-US" sz="900" dirty="0" smtClean="0"/>
              <a:t>(Image source: </a:t>
            </a:r>
            <a:r>
              <a:rPr lang="en-US" sz="900" dirty="0" smtClean="0">
                <a:hlinkClick r:id="rId4"/>
              </a:rPr>
              <a:t>http</a:t>
            </a:r>
            <a:r>
              <a:rPr lang="en-US" sz="900" dirty="0">
                <a:hlinkClick r:id="rId4"/>
              </a:rPr>
              <a:t>://www.srmi.com.au/images/thorzt3.jpg</a:t>
            </a:r>
            <a:r>
              <a:rPr lang="en-US" sz="900" dirty="0"/>
              <a:t>) </a:t>
            </a:r>
          </a:p>
        </p:txBody>
      </p:sp>
    </p:spTree>
    <p:extLst>
      <p:ext uri="{BB962C8B-B14F-4D97-AF65-F5344CB8AC3E}">
        <p14:creationId xmlns:p14="http://schemas.microsoft.com/office/powerpoint/2010/main" val="2211563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ysClr val="window" lastClr="FFFFFF"/>
      </a:lt1>
      <a:dk2>
        <a:srgbClr val="333333"/>
      </a:dk2>
      <a:lt2>
        <a:srgbClr val="EAE7E4"/>
      </a:lt2>
      <a:accent1>
        <a:srgbClr val="FF6600"/>
      </a:accent1>
      <a:accent2>
        <a:srgbClr val="FF6600"/>
      </a:accent2>
      <a:accent3>
        <a:srgbClr val="FF9933"/>
      </a:accent3>
      <a:accent4>
        <a:srgbClr val="FF6600"/>
      </a:accent4>
      <a:accent5>
        <a:srgbClr val="333333"/>
      </a:accent5>
      <a:accent6>
        <a:srgbClr val="333333"/>
      </a:accent6>
      <a:hlink>
        <a:srgbClr val="FF6600"/>
      </a:hlink>
      <a:folHlink>
        <a:srgbClr val="FF993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650</TotalTime>
  <Words>3008</Words>
  <Application>Microsoft Office PowerPoint</Application>
  <PresentationFormat>On-screen Show (16:9)</PresentationFormat>
  <Paragraphs>272</Paragraphs>
  <Slides>28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Avenir Black</vt:lpstr>
      <vt:lpstr>Bangla Sangam MN</vt:lpstr>
      <vt:lpstr>Calibri</vt:lpstr>
      <vt:lpstr>Office Theme</vt:lpstr>
      <vt:lpstr>Sun Safety at Work Canada </vt:lpstr>
      <vt:lpstr>Purpose of this Training</vt:lpstr>
      <vt:lpstr>Heat Stress is a Big Deal</vt:lpstr>
      <vt:lpstr>Serious Outcomes of Heat Stress</vt:lpstr>
      <vt:lpstr>PowerPoint Presentation</vt:lpstr>
      <vt:lpstr>Temperature, Humidity and Body Cooling</vt:lpstr>
      <vt:lpstr>Humidex</vt:lpstr>
      <vt:lpstr>Heat Illness</vt:lpstr>
      <vt:lpstr>Onset of Heat Stress</vt:lpstr>
      <vt:lpstr>Heat Rash</vt:lpstr>
      <vt:lpstr>Heat Cramps</vt:lpstr>
      <vt:lpstr>Fainting</vt:lpstr>
      <vt:lpstr>Heat Exhaustion</vt:lpstr>
      <vt:lpstr>Heat Stroke</vt:lpstr>
      <vt:lpstr>Other Health Risks to Workers</vt:lpstr>
      <vt:lpstr>Acclimatization</vt:lpstr>
      <vt:lpstr>Acclimatization Regimens</vt:lpstr>
      <vt:lpstr>PowerPoint Presentation</vt:lpstr>
      <vt:lpstr>Heat Stress Management</vt:lpstr>
      <vt:lpstr>Heat Stress Risk Assessment</vt:lpstr>
      <vt:lpstr>General Control Measures</vt:lpstr>
      <vt:lpstr>PowerPoint Presentation</vt:lpstr>
      <vt:lpstr>Job Specific Control Measures</vt:lpstr>
      <vt:lpstr>Job Specific Control Measures</vt:lpstr>
      <vt:lpstr>PowerPoint Presentation</vt:lpstr>
      <vt:lpstr>Resources (available at sunsafetyatwork.ca)</vt:lpstr>
      <vt:lpstr>References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Danica</dc:creator>
  <cp:lastModifiedBy>Kushner, Rivka</cp:lastModifiedBy>
  <cp:revision>61</cp:revision>
  <dcterms:created xsi:type="dcterms:W3CDTF">2016-07-27T13:44:20Z</dcterms:created>
  <dcterms:modified xsi:type="dcterms:W3CDTF">2016-09-23T18:44:43Z</dcterms:modified>
</cp:coreProperties>
</file>